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64" r:id="rId3"/>
    <p:sldId id="265" r:id="rId4"/>
    <p:sldId id="268" r:id="rId5"/>
    <p:sldId id="267" r:id="rId6"/>
    <p:sldId id="266" r:id="rId7"/>
    <p:sldId id="269" r:id="rId8"/>
    <p:sldId id="270" r:id="rId9"/>
    <p:sldId id="263" r:id="rId10"/>
    <p:sldId id="271" r:id="rId11"/>
    <p:sldId id="272" r:id="rId12"/>
    <p:sldId id="273" r:id="rId13"/>
    <p:sldId id="280" r:id="rId14"/>
    <p:sldId id="281" r:id="rId15"/>
    <p:sldId id="290" r:id="rId16"/>
    <p:sldId id="282" r:id="rId17"/>
    <p:sldId id="291" r:id="rId18"/>
    <p:sldId id="292" r:id="rId19"/>
    <p:sldId id="293" r:id="rId20"/>
    <p:sldId id="294" r:id="rId21"/>
  </p:sldIdLst>
  <p:sldSz cx="12192000" cy="6858000"/>
  <p:notesSz cx="7104063"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63" autoAdjust="0"/>
    <p:restoredTop sz="93773" autoAdjust="0"/>
  </p:normalViewPr>
  <p:slideViewPr>
    <p:cSldViewPr snapToGrid="0">
      <p:cViewPr varScale="1">
        <p:scale>
          <a:sx n="104" d="100"/>
          <a:sy n="104" d="100"/>
        </p:scale>
        <p:origin x="74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03:23:52.653"/>
    </inkml:context>
    <inkml:brush xml:id="br0">
      <inkml:brushProperty name="width" value="0.3" units="cm"/>
      <inkml:brushProperty name="height" value="0.6" units="cm"/>
      <inkml:brushProperty name="color" value="#FFFF93"/>
      <inkml:brushProperty name="tip" value="rectangle"/>
      <inkml:brushProperty name="rasterOp" value="maskPen"/>
      <inkml:brushProperty name="ignorePressure" value="1"/>
    </inkml:brush>
  </inkml:definitions>
  <inkml:trace contextRef="#ctx0" brushRef="#br0">0 130,'793'20,"54"-11,-494-12,1248 3,-1556-2,54-10,-51 6,49-1,-43 3,0-1,61-15,14-2,62-14,-133 23,1 2,0 2,75 0,-65 10,-38-1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03:23:56.873"/>
    </inkml:context>
    <inkml:brush xml:id="br0">
      <inkml:brushProperty name="width" value="0.3" units="cm"/>
      <inkml:brushProperty name="height" value="0.6" units="cm"/>
      <inkml:brushProperty name="color" value="#FFFF93"/>
      <inkml:brushProperty name="tip" value="rectangle"/>
      <inkml:brushProperty name="rasterOp" value="maskPen"/>
      <inkml:brushProperty name="ignorePressure" value="1"/>
    </inkml:brush>
  </inkml:definitions>
  <inkml:trace contextRef="#ctx0" brushRef="#br0">0 0 0,'14624'0'0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03:24:15.745"/>
    </inkml:context>
    <inkml:brush xml:id="br0">
      <inkml:brushProperty name="width" value="0.3" units="cm"/>
      <inkml:brushProperty name="height" value="0.6" units="cm"/>
      <inkml:brushProperty name="color" value="#FFFF93"/>
      <inkml:brushProperty name="tip" value="rectangle"/>
      <inkml:brushProperty name="rasterOp" value="maskPen"/>
      <inkml:brushProperty name="ignorePressure" value="1"/>
    </inkml:brush>
  </inkml:definitions>
  <inkml:trace contextRef="#ctx0" brushRef="#br0">0 0 0,'22374'0'0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03:24:49.434"/>
    </inkml:context>
    <inkml:brush xml:id="br0">
      <inkml:brushProperty name="width" value="0.3" units="cm"/>
      <inkml:brushProperty name="height" value="0.6" units="cm"/>
      <inkml:brushProperty name="color" value="#FFFF93"/>
      <inkml:brushProperty name="tip" value="rectangle"/>
      <inkml:brushProperty name="rasterOp" value="maskPen"/>
      <inkml:brushProperty name="ignorePressure" value="1"/>
    </inkml:brush>
  </inkml:definitions>
  <inkml:trace contextRef="#ctx0" brushRef="#br0">0 0 0,'5289'0'0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03:25:02.699"/>
    </inkml:context>
    <inkml:brush xml:id="br0">
      <inkml:brushProperty name="width" value="0.3" units="cm"/>
      <inkml:brushProperty name="height" value="0.6" units="cm"/>
      <inkml:brushProperty name="color" value="#FFFF93"/>
      <inkml:brushProperty name="tip" value="rectangle"/>
      <inkml:brushProperty name="rasterOp" value="maskPen"/>
      <inkml:brushProperty name="ignorePressure" value="1"/>
    </inkml:brush>
  </inkml:definitions>
  <inkml:trace contextRef="#ctx0" brushRef="#br0">0 0 0,'18036'25'0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8427" cy="512956"/>
          </a:xfrm>
          <a:prstGeom prst="rect">
            <a:avLst/>
          </a:prstGeom>
        </p:spPr>
        <p:txBody>
          <a:bodyPr vert="horz" lIns="94348" tIns="47174" rIns="94348" bIns="47174"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992" y="0"/>
            <a:ext cx="3078427" cy="512956"/>
          </a:xfrm>
          <a:prstGeom prst="rect">
            <a:avLst/>
          </a:prstGeom>
        </p:spPr>
        <p:txBody>
          <a:bodyPr vert="horz" lIns="94348" tIns="47174" rIns="94348" bIns="47174" rtlCol="0"/>
          <a:lstStyle>
            <a:lvl1pPr algn="r">
              <a:defRPr sz="1200"/>
            </a:lvl1pPr>
          </a:lstStyle>
          <a:p>
            <a:fld id="{68C9E64E-EC85-49B0-92DC-7194BBBFC55B}" type="datetimeFigureOut">
              <a:rPr kumimoji="1" lang="ja-JP" altLang="en-US" smtClean="0"/>
              <a:t>2026/9/14</a:t>
            </a:fld>
            <a:endParaRPr kumimoji="1" lang="ja-JP" altLang="en-US"/>
          </a:p>
        </p:txBody>
      </p:sp>
      <p:sp>
        <p:nvSpPr>
          <p:cNvPr id="4" name="スライド イメージ プレースホルダー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4348" tIns="47174" rIns="94348" bIns="47174" rtlCol="0" anchor="ctr"/>
          <a:lstStyle/>
          <a:p>
            <a:endParaRPr lang="ja-JP" altLang="en-US"/>
          </a:p>
        </p:txBody>
      </p:sp>
      <p:sp>
        <p:nvSpPr>
          <p:cNvPr id="5" name="ノート プレースホルダー 4"/>
          <p:cNvSpPr>
            <a:spLocks noGrp="1"/>
          </p:cNvSpPr>
          <p:nvPr>
            <p:ph type="body" sz="quarter" idx="3"/>
          </p:nvPr>
        </p:nvSpPr>
        <p:spPr>
          <a:xfrm>
            <a:off x="710407" y="4925357"/>
            <a:ext cx="5683250" cy="4030133"/>
          </a:xfrm>
          <a:prstGeom prst="rect">
            <a:avLst/>
          </a:prstGeom>
        </p:spPr>
        <p:txBody>
          <a:bodyPr vert="horz" lIns="94348" tIns="47174" rIns="94348" bIns="4717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658"/>
            <a:ext cx="3078427" cy="512956"/>
          </a:xfrm>
          <a:prstGeom prst="rect">
            <a:avLst/>
          </a:prstGeom>
        </p:spPr>
        <p:txBody>
          <a:bodyPr vert="horz" lIns="94348" tIns="47174" rIns="94348" bIns="4717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992" y="9721658"/>
            <a:ext cx="3078427" cy="512956"/>
          </a:xfrm>
          <a:prstGeom prst="rect">
            <a:avLst/>
          </a:prstGeom>
        </p:spPr>
        <p:txBody>
          <a:bodyPr vert="horz" lIns="94348" tIns="47174" rIns="94348" bIns="47174" rtlCol="0" anchor="b"/>
          <a:lstStyle>
            <a:lvl1pPr algn="r">
              <a:defRPr sz="1200"/>
            </a:lvl1pPr>
          </a:lstStyle>
          <a:p>
            <a:fld id="{DCE0993D-4D7B-4BDD-A6E0-AFD9B6CFB1D9}" type="slidenum">
              <a:rPr kumimoji="1" lang="ja-JP" altLang="en-US" smtClean="0"/>
              <a:t>‹#›</a:t>
            </a:fld>
            <a:endParaRPr kumimoji="1" lang="ja-JP" altLang="en-US"/>
          </a:p>
        </p:txBody>
      </p:sp>
    </p:spTree>
    <p:extLst>
      <p:ext uri="{BB962C8B-B14F-4D97-AF65-F5344CB8AC3E}">
        <p14:creationId xmlns:p14="http://schemas.microsoft.com/office/powerpoint/2010/main" val="41133151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D23ECA-54DB-47E2-921F-612A8D654DC0}" type="slidenum">
              <a:rPr kumimoji="1" lang="ja-JP" altLang="en-US" smtClean="0"/>
              <a:t>14</a:t>
            </a:fld>
            <a:endParaRPr kumimoji="1" lang="ja-JP" altLang="en-US"/>
          </a:p>
        </p:txBody>
      </p:sp>
    </p:spTree>
    <p:extLst>
      <p:ext uri="{BB962C8B-B14F-4D97-AF65-F5344CB8AC3E}">
        <p14:creationId xmlns:p14="http://schemas.microsoft.com/office/powerpoint/2010/main" val="4025076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CD23ECA-54DB-47E2-921F-612A8D654DC0}" type="slidenum">
              <a:rPr kumimoji="1" lang="ja-JP" altLang="en-US" smtClean="0"/>
              <a:t>17</a:t>
            </a:fld>
            <a:endParaRPr kumimoji="1" lang="ja-JP" altLang="en-US"/>
          </a:p>
        </p:txBody>
      </p:sp>
    </p:spTree>
    <p:extLst>
      <p:ext uri="{BB962C8B-B14F-4D97-AF65-F5344CB8AC3E}">
        <p14:creationId xmlns:p14="http://schemas.microsoft.com/office/powerpoint/2010/main" val="2126874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AD03D7-4C43-FF5C-1B33-B72308C653C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B7B68A7-256D-CF0B-867E-75CD9BD7C0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5705C0D-B033-715B-8CE0-ACFEC987CD73}"/>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5" name="フッター プレースホルダー 4">
            <a:extLst>
              <a:ext uri="{FF2B5EF4-FFF2-40B4-BE49-F238E27FC236}">
                <a16:creationId xmlns:a16="http://schemas.microsoft.com/office/drawing/2014/main" id="{68453CC0-942D-921F-B9F4-E89E5B9E176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86EA8D3-21F6-BEF8-B3BF-45A957A52871}"/>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3032729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0D2F3E-4CFA-9861-2E23-4CF5E7505EA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AE687D1-F66E-577E-6769-B774D00A5E0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C3EF85E-4A5B-E83E-77FC-F0118D382A1F}"/>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5" name="フッター プレースホルダー 4">
            <a:extLst>
              <a:ext uri="{FF2B5EF4-FFF2-40B4-BE49-F238E27FC236}">
                <a16:creationId xmlns:a16="http://schemas.microsoft.com/office/drawing/2014/main" id="{9BB836CA-698D-370B-4C37-EC3029F078C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10B8483-6F88-ACF4-CFEE-79B7CE7F5FDE}"/>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535256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CAC340-C6EA-CC89-CD87-A2A4789AF0C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431790C-BF4D-08AC-AAC8-3009E2270B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8C1553E-B87D-DB4D-A82B-ECE3B0D8F7A9}"/>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5" name="フッター プレースホルダー 4">
            <a:extLst>
              <a:ext uri="{FF2B5EF4-FFF2-40B4-BE49-F238E27FC236}">
                <a16:creationId xmlns:a16="http://schemas.microsoft.com/office/drawing/2014/main" id="{4C614C61-87A0-CF2D-E30D-BD217258B7A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C202394-F539-518E-D6A9-D830CEFAC578}"/>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1824846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3E6740-504A-C804-0A5F-14390745EDC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A326B96-831F-1270-F173-3E7A78D4014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933038D-DA7A-810C-243A-4E18A1AC432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6094315-BBD8-92BA-D05A-C6290F4007F7}"/>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6" name="フッター プレースホルダー 5">
            <a:extLst>
              <a:ext uri="{FF2B5EF4-FFF2-40B4-BE49-F238E27FC236}">
                <a16:creationId xmlns:a16="http://schemas.microsoft.com/office/drawing/2014/main" id="{2E41654B-A925-4185-1D5B-82EBD922511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8F56F86-99FC-8E9F-BDC9-B63BCEDB2FA0}"/>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251495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FB5C73-7A01-FF8B-81FE-688352FE85DF}"/>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0EF2450-AB20-ABFB-9CDB-E91346245C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C45AA36-97CF-137F-8FA1-8FBF7D380E9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BB39E3A-05BD-5943-6DF5-233322FDE6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8A04FCF-7528-25A5-7104-232047FBEEC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059C61C-573F-5F89-9F6A-B0381F7F76D0}"/>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8" name="フッター プレースホルダー 7">
            <a:extLst>
              <a:ext uri="{FF2B5EF4-FFF2-40B4-BE49-F238E27FC236}">
                <a16:creationId xmlns:a16="http://schemas.microsoft.com/office/drawing/2014/main" id="{EFF39316-AE7E-FEAB-DE0C-4A2290254F8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B1E8B1E-E923-7329-7FD1-5750ABC8EA88}"/>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356232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6F18DA-1FB5-B61E-4724-150541A34A8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D77AA31-39B5-738D-4A0B-01062393A1AC}"/>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4" name="フッター プレースホルダー 3">
            <a:extLst>
              <a:ext uri="{FF2B5EF4-FFF2-40B4-BE49-F238E27FC236}">
                <a16:creationId xmlns:a16="http://schemas.microsoft.com/office/drawing/2014/main" id="{1C49FDE8-FB15-9965-0F36-960DD6B8E5B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1A7AF1C-C5F3-8A83-0010-9F3692DD9B4C}"/>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339295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8D7FD3C-FB9A-3B4C-9A93-37248BA18A57}"/>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3" name="フッター プレースホルダー 2">
            <a:extLst>
              <a:ext uri="{FF2B5EF4-FFF2-40B4-BE49-F238E27FC236}">
                <a16:creationId xmlns:a16="http://schemas.microsoft.com/office/drawing/2014/main" id="{D64C2F8E-22CA-6B66-8E24-D5934BB5ACC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256AC31-71C5-30B9-3C28-620BA6924DCA}"/>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4070885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82839E-F1A4-5352-01A1-EC7C6E72732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22C39CB-4BA9-FA7F-8565-2363DAA960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8977EB0-76A7-6023-479B-69D4ADD71B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C35A81C-5DB2-80A5-22D1-2DA4EC8347A6}"/>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6" name="フッター プレースホルダー 5">
            <a:extLst>
              <a:ext uri="{FF2B5EF4-FFF2-40B4-BE49-F238E27FC236}">
                <a16:creationId xmlns:a16="http://schemas.microsoft.com/office/drawing/2014/main" id="{923197EB-D15C-6636-59A4-FCA8CE588EA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0431F56-27D7-9018-D4E9-7B32BC1C8A83}"/>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1214752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27191D-5F76-07DA-8BAB-E82071138E0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CA22280-12D0-9B3F-9B1F-8DE179FD7F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8322006-A1D0-6E36-A64B-D46C352FB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DCDE191-6DC6-0525-7EB6-58EE5B6A4308}"/>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6" name="フッター プレースホルダー 5">
            <a:extLst>
              <a:ext uri="{FF2B5EF4-FFF2-40B4-BE49-F238E27FC236}">
                <a16:creationId xmlns:a16="http://schemas.microsoft.com/office/drawing/2014/main" id="{ADE28A5E-5BA4-6B05-6B76-E2BE21D1324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CCC43FE-F914-33C9-1E0C-2DE6FEA01F5D}"/>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1653542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0AE6CB-569B-5137-9F70-A9AF10B1F67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A4F3089-058F-C006-D345-4260DF0577D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E27E087-9F3C-414D-74CB-B54F9782FD65}"/>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5" name="フッター プレースホルダー 4">
            <a:extLst>
              <a:ext uri="{FF2B5EF4-FFF2-40B4-BE49-F238E27FC236}">
                <a16:creationId xmlns:a16="http://schemas.microsoft.com/office/drawing/2014/main" id="{55D188C2-0A68-1063-0038-A52398AAF80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CD8D7B-04F8-B09E-4460-A3612CD41FFE}"/>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3536569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29AEFD7-D3DB-7093-4B5D-0D024967CB3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D36F3B5-3D34-E673-8748-C6DE3DD0226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3FA0AE4-927D-21FD-2AD5-CDE993D11E41}"/>
              </a:ext>
            </a:extLst>
          </p:cNvPr>
          <p:cNvSpPr>
            <a:spLocks noGrp="1"/>
          </p:cNvSpPr>
          <p:nvPr>
            <p:ph type="dt" sz="half" idx="10"/>
          </p:nvPr>
        </p:nvSpPr>
        <p:spPr/>
        <p:txBody>
          <a:bodyPr/>
          <a:lstStyle/>
          <a:p>
            <a:fld id="{9FBD174B-EAF2-4588-83B6-F5F008353B3B}" type="datetimeFigureOut">
              <a:rPr kumimoji="1" lang="ja-JP" altLang="en-US" smtClean="0"/>
              <a:t>2026/9/14</a:t>
            </a:fld>
            <a:endParaRPr kumimoji="1" lang="ja-JP" altLang="en-US"/>
          </a:p>
        </p:txBody>
      </p:sp>
      <p:sp>
        <p:nvSpPr>
          <p:cNvPr id="5" name="フッター プレースホルダー 4">
            <a:extLst>
              <a:ext uri="{FF2B5EF4-FFF2-40B4-BE49-F238E27FC236}">
                <a16:creationId xmlns:a16="http://schemas.microsoft.com/office/drawing/2014/main" id="{1587C4E3-FF63-B531-38E1-59EBB3E14FE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106755-A191-2274-3524-4DFAD52FBDD8}"/>
              </a:ext>
            </a:extLst>
          </p:cNvPr>
          <p:cNvSpPr>
            <a:spLocks noGrp="1"/>
          </p:cNvSpPr>
          <p:nvPr>
            <p:ph type="sldNum" sz="quarter" idx="12"/>
          </p:nvPr>
        </p:nvSpPr>
        <p:spPr/>
        <p:txBody>
          <a:body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1648737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A0C1F85-AFF9-D967-2B43-06F3EB50F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FE633B3-4471-DA8F-DD31-F430A3EA2D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CDD952F-0147-841D-B58F-638B74AEFC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D174B-EAF2-4588-83B6-F5F008353B3B}" type="datetimeFigureOut">
              <a:rPr kumimoji="1" lang="ja-JP" altLang="en-US" smtClean="0"/>
              <a:t>2026/9/14</a:t>
            </a:fld>
            <a:endParaRPr kumimoji="1" lang="ja-JP" altLang="en-US"/>
          </a:p>
        </p:txBody>
      </p:sp>
      <p:sp>
        <p:nvSpPr>
          <p:cNvPr id="5" name="フッター プレースホルダー 4">
            <a:extLst>
              <a:ext uri="{FF2B5EF4-FFF2-40B4-BE49-F238E27FC236}">
                <a16:creationId xmlns:a16="http://schemas.microsoft.com/office/drawing/2014/main" id="{1800297A-AA95-7198-B243-489BA3B7B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7E0760D-E5DF-CEDA-F621-1F4A3C6D3B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2839F9-36F6-4327-96A8-4FFD72FC3001}" type="slidenum">
              <a:rPr kumimoji="1" lang="ja-JP" altLang="en-US" smtClean="0"/>
              <a:t>‹#›</a:t>
            </a:fld>
            <a:endParaRPr kumimoji="1" lang="ja-JP" altLang="en-US"/>
          </a:p>
        </p:txBody>
      </p:sp>
    </p:spTree>
    <p:extLst>
      <p:ext uri="{BB962C8B-B14F-4D97-AF65-F5344CB8AC3E}">
        <p14:creationId xmlns:p14="http://schemas.microsoft.com/office/powerpoint/2010/main" val="726007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customXml" Target="../ink/ink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jp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jp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2.jpg"/><Relationship Id="rId11" Type="http://schemas.openxmlformats.org/officeDocument/2006/relationships/image" Target="../media/image27.jpg"/><Relationship Id="rId5" Type="http://schemas.openxmlformats.org/officeDocument/2006/relationships/image" Target="../media/image21.jp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43.jpg"/><Relationship Id="rId13" Type="http://schemas.openxmlformats.org/officeDocument/2006/relationships/image" Target="../media/image48.jpg"/><Relationship Id="rId18" Type="http://schemas.openxmlformats.org/officeDocument/2006/relationships/image" Target="../media/image53.png"/><Relationship Id="rId26" Type="http://schemas.openxmlformats.org/officeDocument/2006/relationships/image" Target="../media/image61.png"/><Relationship Id="rId3" Type="http://schemas.openxmlformats.org/officeDocument/2006/relationships/image" Target="../media/image39.png"/><Relationship Id="rId21" Type="http://schemas.openxmlformats.org/officeDocument/2006/relationships/image" Target="../media/image56.jpg"/><Relationship Id="rId7" Type="http://schemas.openxmlformats.org/officeDocument/2006/relationships/image" Target="../media/image42.jpg"/><Relationship Id="rId12" Type="http://schemas.openxmlformats.org/officeDocument/2006/relationships/image" Target="../media/image47.jpg"/><Relationship Id="rId17" Type="http://schemas.openxmlformats.org/officeDocument/2006/relationships/image" Target="../media/image52.png"/><Relationship Id="rId25" Type="http://schemas.openxmlformats.org/officeDocument/2006/relationships/image" Target="../media/image60.jpg"/><Relationship Id="rId2" Type="http://schemas.openxmlformats.org/officeDocument/2006/relationships/notesSlide" Target="../notesSlides/notesSlide2.xml"/><Relationship Id="rId16" Type="http://schemas.openxmlformats.org/officeDocument/2006/relationships/image" Target="../media/image51.jpg"/><Relationship Id="rId20"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41.jpg"/><Relationship Id="rId11" Type="http://schemas.openxmlformats.org/officeDocument/2006/relationships/image" Target="../media/image46.jpg"/><Relationship Id="rId24" Type="http://schemas.openxmlformats.org/officeDocument/2006/relationships/image" Target="../media/image59.jpg"/><Relationship Id="rId5" Type="http://schemas.openxmlformats.org/officeDocument/2006/relationships/image" Target="../media/image40.jpg"/><Relationship Id="rId15" Type="http://schemas.openxmlformats.org/officeDocument/2006/relationships/image" Target="../media/image50.jpg"/><Relationship Id="rId23" Type="http://schemas.openxmlformats.org/officeDocument/2006/relationships/image" Target="../media/image58.jpeg"/><Relationship Id="rId28" Type="http://schemas.openxmlformats.org/officeDocument/2006/relationships/image" Target="../media/image63.png"/><Relationship Id="rId10" Type="http://schemas.openxmlformats.org/officeDocument/2006/relationships/image" Target="../media/image45.jpg"/><Relationship Id="rId19" Type="http://schemas.openxmlformats.org/officeDocument/2006/relationships/image" Target="../media/image54.png"/><Relationship Id="rId4" Type="http://schemas.openxmlformats.org/officeDocument/2006/relationships/image" Target="../media/image19.png"/><Relationship Id="rId9" Type="http://schemas.openxmlformats.org/officeDocument/2006/relationships/image" Target="../media/image44.jpg"/><Relationship Id="rId14" Type="http://schemas.openxmlformats.org/officeDocument/2006/relationships/image" Target="../media/image49.jpg"/><Relationship Id="rId22" Type="http://schemas.openxmlformats.org/officeDocument/2006/relationships/image" Target="../media/image57.jpg"/><Relationship Id="rId27" Type="http://schemas.openxmlformats.org/officeDocument/2006/relationships/image" Target="../media/image62.jpg"/></Relationships>
</file>

<file path=ppt/slides/_rels/slide1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9.jpg"/><Relationship Id="rId13" Type="http://schemas.openxmlformats.org/officeDocument/2006/relationships/image" Target="../media/image74.jpg"/><Relationship Id="rId18" Type="http://schemas.openxmlformats.org/officeDocument/2006/relationships/image" Target="../media/image79.jpg"/><Relationship Id="rId3" Type="http://schemas.openxmlformats.org/officeDocument/2006/relationships/image" Target="../media/image20.png"/><Relationship Id="rId21" Type="http://schemas.openxmlformats.org/officeDocument/2006/relationships/image" Target="../media/image82.jpg"/><Relationship Id="rId7" Type="http://schemas.openxmlformats.org/officeDocument/2006/relationships/image" Target="../media/image68.jpg"/><Relationship Id="rId12" Type="http://schemas.openxmlformats.org/officeDocument/2006/relationships/image" Target="../media/image73.jpg"/><Relationship Id="rId17" Type="http://schemas.openxmlformats.org/officeDocument/2006/relationships/image" Target="../media/image78.jpg"/><Relationship Id="rId2" Type="http://schemas.openxmlformats.org/officeDocument/2006/relationships/image" Target="../media/image18.png"/><Relationship Id="rId16" Type="http://schemas.openxmlformats.org/officeDocument/2006/relationships/image" Target="../media/image77.jpg"/><Relationship Id="rId20" Type="http://schemas.openxmlformats.org/officeDocument/2006/relationships/image" Target="../media/image81.jpg"/><Relationship Id="rId1" Type="http://schemas.openxmlformats.org/officeDocument/2006/relationships/slideLayout" Target="../slideLayouts/slideLayout2.xml"/><Relationship Id="rId6" Type="http://schemas.openxmlformats.org/officeDocument/2006/relationships/image" Target="../media/image67.jpg"/><Relationship Id="rId11" Type="http://schemas.openxmlformats.org/officeDocument/2006/relationships/image" Target="../media/image72.jpg"/><Relationship Id="rId5" Type="http://schemas.openxmlformats.org/officeDocument/2006/relationships/image" Target="../media/image66.jpg"/><Relationship Id="rId15" Type="http://schemas.openxmlformats.org/officeDocument/2006/relationships/image" Target="../media/image76.jpg"/><Relationship Id="rId10" Type="http://schemas.openxmlformats.org/officeDocument/2006/relationships/image" Target="../media/image71.jpg"/><Relationship Id="rId19" Type="http://schemas.openxmlformats.org/officeDocument/2006/relationships/image" Target="../media/image80.jpg"/><Relationship Id="rId4" Type="http://schemas.openxmlformats.org/officeDocument/2006/relationships/image" Target="../media/image19.png"/><Relationship Id="rId9" Type="http://schemas.openxmlformats.org/officeDocument/2006/relationships/image" Target="../media/image70.jpg"/><Relationship Id="rId14" Type="http://schemas.openxmlformats.org/officeDocument/2006/relationships/image" Target="../media/image75.jpg"/><Relationship Id="rId22" Type="http://schemas.openxmlformats.org/officeDocument/2006/relationships/image" Target="../media/image83.png"/></Relationships>
</file>

<file path=ppt/slides/_rels/slide20.xml.rels><?xml version="1.0" encoding="UTF-8" standalone="yes"?>
<Relationships xmlns="http://schemas.openxmlformats.org/package/2006/relationships"><Relationship Id="rId3" Type="http://schemas.openxmlformats.org/officeDocument/2006/relationships/image" Target="../media/image85.jpg"/><Relationship Id="rId7" Type="http://schemas.openxmlformats.org/officeDocument/2006/relationships/image" Target="../media/image89.jp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jpg"/><Relationship Id="rId4" Type="http://schemas.openxmlformats.org/officeDocument/2006/relationships/image" Target="../media/image8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24651D-5A0F-1852-68BB-5EC4FD064CDB}"/>
              </a:ext>
            </a:extLst>
          </p:cNvPr>
          <p:cNvSpPr>
            <a:spLocks noGrp="1"/>
          </p:cNvSpPr>
          <p:nvPr>
            <p:ph type="ctrTitle"/>
          </p:nvPr>
        </p:nvSpPr>
        <p:spPr>
          <a:xfrm>
            <a:off x="751963" y="652868"/>
            <a:ext cx="10435473" cy="751726"/>
          </a:xfrm>
        </p:spPr>
        <p:txBody>
          <a:bodyPr>
            <a:normAutofit/>
          </a:bodyPr>
          <a:lstStyle/>
          <a:p>
            <a:r>
              <a:rPr kumimoji="1" lang="en-US" altLang="ja-JP" sz="3600" dirty="0">
                <a:latin typeface="+mn-lt"/>
                <a:ea typeface="AR丸ゴシック体E" panose="020F0909000000000000" pitchFamily="49" charset="-128"/>
              </a:rPr>
              <a:t>J</a:t>
            </a:r>
            <a:r>
              <a:rPr kumimoji="1" lang="ja-JP" altLang="en-US" sz="3600" dirty="0">
                <a:latin typeface="+mn-ea"/>
                <a:ea typeface="+mn-ea"/>
              </a:rPr>
              <a:t>Ｒ北海道の路線問題が提起していること</a:t>
            </a:r>
          </a:p>
        </p:txBody>
      </p:sp>
      <p:sp>
        <p:nvSpPr>
          <p:cNvPr id="4" name="テキスト ボックス 3">
            <a:extLst>
              <a:ext uri="{FF2B5EF4-FFF2-40B4-BE49-F238E27FC236}">
                <a16:creationId xmlns:a16="http://schemas.microsoft.com/office/drawing/2014/main" id="{DD92DB96-90F0-A751-1914-71199AD32E11}"/>
              </a:ext>
            </a:extLst>
          </p:cNvPr>
          <p:cNvSpPr txBox="1"/>
          <p:nvPr/>
        </p:nvSpPr>
        <p:spPr>
          <a:xfrm>
            <a:off x="5840362" y="5564504"/>
            <a:ext cx="5319251" cy="1046440"/>
          </a:xfrm>
          <a:prstGeom prst="rect">
            <a:avLst/>
          </a:prstGeom>
          <a:noFill/>
        </p:spPr>
        <p:txBody>
          <a:bodyPr wrap="square" rtlCol="0">
            <a:spAutoFit/>
          </a:bodyPr>
          <a:lstStyle/>
          <a:p>
            <a:pPr algn="r"/>
            <a:r>
              <a:rPr lang="en-US" altLang="ja-JP" sz="1400" b="1" dirty="0">
                <a:solidFill>
                  <a:srgbClr val="C00000"/>
                </a:solidFill>
              </a:rPr>
              <a:t>2026</a:t>
            </a:r>
            <a:r>
              <a:rPr lang="ja-JP" altLang="en-US" sz="1400" b="1" dirty="0">
                <a:solidFill>
                  <a:srgbClr val="C00000"/>
                </a:solidFill>
              </a:rPr>
              <a:t>年</a:t>
            </a:r>
            <a:r>
              <a:rPr lang="en-US" altLang="ja-JP" sz="1400" b="1" dirty="0">
                <a:solidFill>
                  <a:srgbClr val="C00000"/>
                </a:solidFill>
              </a:rPr>
              <a:t>9</a:t>
            </a:r>
            <a:r>
              <a:rPr lang="ja-JP" altLang="en-US" sz="1400" b="1" dirty="0">
                <a:solidFill>
                  <a:srgbClr val="C00000"/>
                </a:solidFill>
              </a:rPr>
              <a:t>月</a:t>
            </a:r>
            <a:r>
              <a:rPr lang="en-US" altLang="ja-JP" sz="1400" b="1" dirty="0">
                <a:solidFill>
                  <a:srgbClr val="C00000"/>
                </a:solidFill>
              </a:rPr>
              <a:t>17</a:t>
            </a:r>
            <a:r>
              <a:rPr lang="ja-JP" altLang="en-US" sz="1400" b="1" dirty="0">
                <a:solidFill>
                  <a:srgbClr val="C00000"/>
                </a:solidFill>
              </a:rPr>
              <a:t>日　札幌自由学校「遊」</a:t>
            </a:r>
            <a:endParaRPr lang="en-US" altLang="ja-JP" sz="1400" b="1" dirty="0">
              <a:solidFill>
                <a:srgbClr val="C00000"/>
              </a:solidFill>
            </a:endParaRPr>
          </a:p>
          <a:p>
            <a:pPr algn="r"/>
            <a:r>
              <a:rPr lang="ja-JP" altLang="en-US" sz="2000" b="1" dirty="0">
                <a:solidFill>
                  <a:srgbClr val="C00000"/>
                </a:solidFill>
              </a:rPr>
              <a:t>地方鉄道、</a:t>
            </a:r>
            <a:r>
              <a:rPr lang="en-US" altLang="ja-JP" sz="2000" b="1" dirty="0">
                <a:solidFill>
                  <a:srgbClr val="C00000"/>
                </a:solidFill>
              </a:rPr>
              <a:t>JR</a:t>
            </a:r>
            <a:r>
              <a:rPr lang="ja-JP" altLang="en-US" sz="2000" b="1" dirty="0">
                <a:solidFill>
                  <a:srgbClr val="C00000"/>
                </a:solidFill>
              </a:rPr>
              <a:t>ローカル線の未来を探る</a:t>
            </a:r>
            <a:endParaRPr lang="en-US" altLang="ja-JP" sz="2000" b="1" dirty="0">
              <a:solidFill>
                <a:srgbClr val="C00000"/>
              </a:solidFill>
            </a:endParaRPr>
          </a:p>
          <a:p>
            <a:endParaRPr lang="en-US" altLang="ja-JP" sz="1400" b="1" dirty="0">
              <a:solidFill>
                <a:srgbClr val="C00000"/>
              </a:solidFill>
            </a:endParaRPr>
          </a:p>
          <a:p>
            <a:pPr algn="r"/>
            <a:r>
              <a:rPr lang="ja-JP" altLang="en-US" sz="1400" b="1" dirty="0"/>
              <a:t>石北沿線ふるさとネットワーク　長南進一</a:t>
            </a:r>
            <a:endParaRPr kumimoji="1" lang="ja-JP" altLang="en-US" sz="1400" dirty="0"/>
          </a:p>
        </p:txBody>
      </p:sp>
      <p:sp>
        <p:nvSpPr>
          <p:cNvPr id="6" name="テキスト ボックス 5">
            <a:extLst>
              <a:ext uri="{FF2B5EF4-FFF2-40B4-BE49-F238E27FC236}">
                <a16:creationId xmlns:a16="http://schemas.microsoft.com/office/drawing/2014/main" id="{ABEA411D-B1BD-5343-1089-48EFA91F52FA}"/>
              </a:ext>
            </a:extLst>
          </p:cNvPr>
          <p:cNvSpPr txBox="1"/>
          <p:nvPr/>
        </p:nvSpPr>
        <p:spPr>
          <a:xfrm>
            <a:off x="1072616" y="2164451"/>
            <a:ext cx="10490372" cy="646331"/>
          </a:xfrm>
          <a:prstGeom prst="rect">
            <a:avLst/>
          </a:prstGeom>
          <a:noFill/>
        </p:spPr>
        <p:txBody>
          <a:bodyPr wrap="none" rtlCol="0">
            <a:spAutoFit/>
          </a:bodyPr>
          <a:lstStyle/>
          <a:p>
            <a:r>
              <a:rPr kumimoji="1" lang="ja-JP" altLang="en-US" sz="3600" dirty="0">
                <a:latin typeface="AR P丸ゴシック体E" panose="020F0900000000000000" pitchFamily="50" charset="-128"/>
                <a:ea typeface="AR P丸ゴシック体E" panose="020F0900000000000000" pitchFamily="50" charset="-128"/>
              </a:rPr>
              <a:t>「第</a:t>
            </a:r>
            <a:r>
              <a:rPr kumimoji="1" lang="en-US" altLang="ja-JP" sz="3600" dirty="0">
                <a:latin typeface="AR P丸ゴシック体E" panose="020F0900000000000000" pitchFamily="50" charset="-128"/>
                <a:ea typeface="AR P丸ゴシック体E" panose="020F0900000000000000" pitchFamily="50" charset="-128"/>
              </a:rPr>
              <a:t>3</a:t>
            </a:r>
            <a:r>
              <a:rPr kumimoji="1" lang="ja-JP" altLang="en-US" sz="3600" dirty="0">
                <a:latin typeface="AR P丸ゴシック体E" panose="020F0900000000000000" pitchFamily="50" charset="-128"/>
                <a:ea typeface="AR P丸ゴシック体E" panose="020F0900000000000000" pitchFamily="50" charset="-128"/>
              </a:rPr>
              <a:t>の時代」を支える鉄道政策と地域戦略の必要性</a:t>
            </a:r>
          </a:p>
        </p:txBody>
      </p:sp>
    </p:spTree>
    <p:extLst>
      <p:ext uri="{BB962C8B-B14F-4D97-AF65-F5344CB8AC3E}">
        <p14:creationId xmlns:p14="http://schemas.microsoft.com/office/powerpoint/2010/main" val="1781941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4492CD-F9DB-FA0E-8CA8-495411542417}"/>
              </a:ext>
            </a:extLst>
          </p:cNvPr>
          <p:cNvSpPr>
            <a:spLocks noGrp="1"/>
          </p:cNvSpPr>
          <p:nvPr>
            <p:ph type="title"/>
          </p:nvPr>
        </p:nvSpPr>
        <p:spPr>
          <a:xfrm>
            <a:off x="838200" y="365126"/>
            <a:ext cx="10515600" cy="511568"/>
          </a:xfrm>
        </p:spPr>
        <p:txBody>
          <a:bodyPr>
            <a:normAutofit/>
          </a:bodyPr>
          <a:lstStyle/>
          <a:p>
            <a:r>
              <a:rPr kumimoji="1" lang="ja-JP" altLang="en-US" sz="2000" dirty="0">
                <a:latin typeface="AR P丸ゴシック体E" panose="020F0900000000000000" pitchFamily="50" charset="-128"/>
                <a:ea typeface="AR P丸ゴシック体E" panose="020F0900000000000000" pitchFamily="50" charset="-128"/>
              </a:rPr>
              <a:t>石北沿線ふるさとネットワークの歴史ーふるさと銀河線の存続運動から、今日までー</a:t>
            </a:r>
          </a:p>
        </p:txBody>
      </p:sp>
      <p:sp>
        <p:nvSpPr>
          <p:cNvPr id="3" name="コンテンツ プレースホルダー 2">
            <a:extLst>
              <a:ext uri="{FF2B5EF4-FFF2-40B4-BE49-F238E27FC236}">
                <a16:creationId xmlns:a16="http://schemas.microsoft.com/office/drawing/2014/main" id="{2B5D8E46-6036-84E7-D482-F38E158A25DB}"/>
              </a:ext>
            </a:extLst>
          </p:cNvPr>
          <p:cNvSpPr>
            <a:spLocks noGrp="1"/>
          </p:cNvSpPr>
          <p:nvPr>
            <p:ph idx="1"/>
          </p:nvPr>
        </p:nvSpPr>
        <p:spPr>
          <a:xfrm>
            <a:off x="838200" y="876694"/>
            <a:ext cx="10515600" cy="5476972"/>
          </a:xfrm>
        </p:spPr>
        <p:txBody>
          <a:bodyPr>
            <a:normAutofit lnSpcReduction="10000"/>
          </a:bodyPr>
          <a:lstStyle/>
          <a:p>
            <a:pPr marL="0" indent="0">
              <a:buNone/>
            </a:pPr>
            <a:r>
              <a:rPr lang="ja-JP" altLang="en-US" sz="1200" dirty="0">
                <a:latin typeface="AR P丸ゴシック体M" panose="020F0600000000000000" pitchFamily="50" charset="-128"/>
                <a:ea typeface="AR P丸ゴシック体M" panose="020F0600000000000000" pitchFamily="50" charset="-128"/>
              </a:rPr>
              <a:t>（前史）</a:t>
            </a:r>
            <a:r>
              <a:rPr kumimoji="1" lang="en-US" altLang="ja-JP" sz="1200" dirty="0">
                <a:latin typeface="AR P丸ゴシック体M" panose="020F0600000000000000" pitchFamily="50" charset="-128"/>
                <a:ea typeface="AR P丸ゴシック体M" panose="020F0600000000000000" pitchFamily="50" charset="-128"/>
              </a:rPr>
              <a:t>1987</a:t>
            </a:r>
            <a:r>
              <a:rPr kumimoji="1" lang="ja-JP" altLang="en-US" sz="1200" dirty="0">
                <a:latin typeface="AR P丸ゴシック体M" panose="020F0600000000000000" pitchFamily="50" charset="-128"/>
                <a:ea typeface="AR P丸ゴシック体M" panose="020F0600000000000000" pitchFamily="50" charset="-128"/>
              </a:rPr>
              <a:t>年　国鉄の分割民営化</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buNone/>
            </a:pPr>
            <a:r>
              <a:rPr kumimoji="1" lang="ja-JP" altLang="en-US" sz="1200" dirty="0">
                <a:latin typeface="AR P丸ゴシック体M" panose="020F0600000000000000" pitchFamily="50" charset="-128"/>
                <a:ea typeface="AR P丸ゴシック体M" panose="020F0600000000000000" pitchFamily="50" charset="-128"/>
              </a:rPr>
              <a:t>　　　</a:t>
            </a:r>
            <a:r>
              <a:rPr kumimoji="1" lang="en-US" altLang="ja-JP" sz="1200" dirty="0">
                <a:latin typeface="AR P丸ゴシック体M" panose="020F0600000000000000" pitchFamily="50" charset="-128"/>
                <a:ea typeface="AR P丸ゴシック体M" panose="020F0600000000000000" pitchFamily="50" charset="-128"/>
              </a:rPr>
              <a:t>1989</a:t>
            </a:r>
            <a:r>
              <a:rPr kumimoji="1" lang="ja-JP" altLang="en-US" sz="1200" dirty="0">
                <a:latin typeface="AR P丸ゴシック体M" panose="020F0600000000000000" pitchFamily="50" charset="-128"/>
                <a:ea typeface="AR P丸ゴシック体M" panose="020F0600000000000000" pitchFamily="50" charset="-128"/>
              </a:rPr>
              <a:t>年　第三セクターふるさと銀河線運行開始</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buNone/>
            </a:pPr>
            <a:r>
              <a:rPr kumimoji="1" lang="ja-JP" altLang="en-US" sz="1200" dirty="0">
                <a:latin typeface="AR P丸ゴシック体M" panose="020F0600000000000000" pitchFamily="50" charset="-128"/>
                <a:ea typeface="AR P丸ゴシック体M" panose="020F0600000000000000" pitchFamily="50" charset="-128"/>
              </a:rPr>
              <a:t>　　　</a:t>
            </a:r>
            <a:r>
              <a:rPr kumimoji="1" lang="en-US" altLang="ja-JP" sz="1200" dirty="0">
                <a:latin typeface="AR P丸ゴシック体M" panose="020F0600000000000000" pitchFamily="50" charset="-128"/>
                <a:ea typeface="AR P丸ゴシック体M" panose="020F0600000000000000" pitchFamily="50" charset="-128"/>
              </a:rPr>
              <a:t>2003</a:t>
            </a:r>
            <a:r>
              <a:rPr kumimoji="1" lang="ja-JP" altLang="en-US" sz="1200" dirty="0">
                <a:latin typeface="AR P丸ゴシック体M" panose="020F0600000000000000" pitchFamily="50" charset="-128"/>
                <a:ea typeface="AR P丸ゴシック体M" panose="020F0600000000000000" pitchFamily="50" charset="-128"/>
              </a:rPr>
              <a:t>年　第</a:t>
            </a:r>
            <a:r>
              <a:rPr kumimoji="1" lang="en-US" altLang="ja-JP" sz="1200" dirty="0">
                <a:latin typeface="AR P丸ゴシック体M" panose="020F0600000000000000" pitchFamily="50" charset="-128"/>
                <a:ea typeface="AR P丸ゴシック体M" panose="020F0600000000000000" pitchFamily="50" charset="-128"/>
              </a:rPr>
              <a:t>4</a:t>
            </a:r>
            <a:r>
              <a:rPr kumimoji="1" lang="ja-JP" altLang="en-US" sz="1200" dirty="0">
                <a:latin typeface="AR P丸ゴシック体M" panose="020F0600000000000000" pitchFamily="50" charset="-128"/>
                <a:ea typeface="AR P丸ゴシック体M" panose="020F0600000000000000" pitchFamily="50" charset="-128"/>
              </a:rPr>
              <a:t>回銀河線関係者協議会で、道庁が廃止方針を表明</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buNone/>
            </a:pPr>
            <a:endParaRPr kumimoji="1" lang="en-US" altLang="ja-JP" sz="1200" dirty="0">
              <a:latin typeface="AR P丸ゴシック体M" panose="020F0600000000000000" pitchFamily="50" charset="-128"/>
              <a:ea typeface="AR P丸ゴシック体M" panose="020F0600000000000000" pitchFamily="50" charset="-128"/>
            </a:endParaRPr>
          </a:p>
          <a:p>
            <a:r>
              <a:rPr kumimoji="1"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2004</a:t>
            </a:r>
            <a:r>
              <a:rPr kumimoji="1"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年</a:t>
            </a:r>
            <a:r>
              <a:rPr kumimoji="1"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2</a:t>
            </a:r>
            <a:r>
              <a:rPr kumimoji="1"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月　「鉄路を考える会」（北見）</a:t>
            </a:r>
            <a:endParaRPr kumimoji="1"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endParaRPr>
          </a:p>
          <a:p>
            <a:r>
              <a:rPr kumimoji="1"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　同</a:t>
            </a:r>
            <a:r>
              <a:rPr kumimoji="1" lang="ja-JP" altLang="en-US" sz="2200" b="1" dirty="0">
                <a:solidFill>
                  <a:schemeClr val="accent6">
                    <a:lumMod val="50000"/>
                  </a:schemeClr>
                </a:solidFill>
                <a:latin typeface="AR P丸ゴシック体M" panose="020F0600000000000000" pitchFamily="50" charset="-128"/>
                <a:ea typeface="AR P丸ゴシック体M" panose="020F0600000000000000" pitchFamily="50" charset="-128"/>
              </a:rPr>
              <a:t>　</a:t>
            </a:r>
            <a:r>
              <a:rPr kumimoji="1"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3</a:t>
            </a:r>
            <a:r>
              <a:rPr kumimoji="1"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月　「ふるさと銀河線存続運動連絡会議」（十勝含め、沿線の運動団体が一堂に）</a:t>
            </a:r>
            <a:endParaRPr kumimoji="1"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endParaRPr>
          </a:p>
          <a:p>
            <a:pPr marL="0" indent="0">
              <a:buNone/>
            </a:pPr>
            <a:r>
              <a:rPr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a:t>
            </a:r>
            <a:r>
              <a:rPr lang="ja-JP" altLang="en-US" sz="1100" b="1" dirty="0">
                <a:solidFill>
                  <a:schemeClr val="accent6">
                    <a:lumMod val="50000"/>
                  </a:schemeClr>
                </a:solidFill>
                <a:latin typeface="AR P丸ゴシック体M" panose="020F0600000000000000" pitchFamily="50" charset="-128"/>
                <a:ea typeface="AR P丸ゴシック体M" panose="020F0600000000000000" pitchFamily="50" charset="-128"/>
              </a:rPr>
              <a:t>　</a:t>
            </a:r>
            <a:r>
              <a:rPr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2005</a:t>
            </a:r>
            <a:r>
              <a:rPr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年</a:t>
            </a:r>
            <a:r>
              <a:rPr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4</a:t>
            </a:r>
            <a:r>
              <a:rPr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月　「ふるさと銀河線再生ネットワーク」（北見）</a:t>
            </a:r>
            <a:endParaRPr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endParaRPr>
          </a:p>
          <a:p>
            <a:pPr marL="0" indent="0">
              <a:buNone/>
            </a:pPr>
            <a:r>
              <a:rPr lang="ja-JP" altLang="en-US" sz="1600" dirty="0">
                <a:latin typeface="AR P丸ゴシック体M" panose="020F0600000000000000" pitchFamily="50" charset="-128"/>
                <a:ea typeface="AR P丸ゴシック体M" panose="020F0600000000000000" pitchFamily="50" charset="-128"/>
              </a:rPr>
              <a:t>　　　　　　　</a:t>
            </a:r>
            <a:r>
              <a:rPr lang="en-US" altLang="ja-JP" sz="1200" dirty="0">
                <a:latin typeface="AR P丸ゴシック体M" panose="020F0600000000000000" pitchFamily="50" charset="-128"/>
                <a:ea typeface="AR P丸ゴシック体M" panose="020F0600000000000000" pitchFamily="50" charset="-128"/>
              </a:rPr>
              <a:t>※</a:t>
            </a:r>
            <a:r>
              <a:rPr lang="ja-JP" altLang="en-US" sz="1200" dirty="0">
                <a:latin typeface="AR P丸ゴシック体M" panose="020F0600000000000000" pitchFamily="50" charset="-128"/>
                <a:ea typeface="AR P丸ゴシック体M" panose="020F0600000000000000" pitchFamily="50" charset="-128"/>
              </a:rPr>
              <a:t>特区構想、減価式地域通貨構想、</a:t>
            </a:r>
            <a:r>
              <a:rPr lang="en-US" altLang="ja-JP" sz="1200" dirty="0">
                <a:latin typeface="AR P丸ゴシック体M" panose="020F0600000000000000" pitchFamily="50" charset="-128"/>
                <a:ea typeface="AR P丸ゴシック体M" panose="020F0600000000000000" pitchFamily="50" charset="-128"/>
              </a:rPr>
              <a:t>DMV</a:t>
            </a:r>
            <a:r>
              <a:rPr lang="ja-JP" altLang="en-US" sz="1200" dirty="0">
                <a:latin typeface="AR P丸ゴシック体M" panose="020F0600000000000000" pitchFamily="50" charset="-128"/>
                <a:ea typeface="AR P丸ゴシック体M" panose="020F0600000000000000" pitchFamily="50" charset="-128"/>
              </a:rPr>
              <a:t>運行構想、岡山電気軌道の誘致運動、国会行動、国会質問など</a:t>
            </a:r>
            <a:endParaRPr lang="en-US" altLang="ja-JP" sz="1200" dirty="0">
              <a:latin typeface="AR P丸ゴシック体M" panose="020F0600000000000000" pitchFamily="50" charset="-128"/>
              <a:ea typeface="AR P丸ゴシック体M" panose="020F0600000000000000" pitchFamily="50" charset="-128"/>
            </a:endParaRPr>
          </a:p>
          <a:p>
            <a:pPr marL="0" indent="0">
              <a:buNone/>
            </a:pPr>
            <a:r>
              <a:rPr kumimoji="1" lang="en-US" altLang="ja-JP" sz="1800" b="1" dirty="0">
                <a:solidFill>
                  <a:srgbClr val="FF0000"/>
                </a:solidFill>
                <a:latin typeface="AR P丸ゴシック体M" panose="020F0600000000000000" pitchFamily="50" charset="-128"/>
                <a:ea typeface="AR P丸ゴシック体M" panose="020F0600000000000000" pitchFamily="50" charset="-128"/>
              </a:rPr>
              <a:t>2006</a:t>
            </a:r>
            <a:r>
              <a:rPr kumimoji="1" lang="ja-JP" altLang="en-US" sz="1800" b="1" dirty="0">
                <a:solidFill>
                  <a:srgbClr val="FF0000"/>
                </a:solidFill>
                <a:latin typeface="AR P丸ゴシック体M" panose="020F0600000000000000" pitchFamily="50" charset="-128"/>
                <a:ea typeface="AR P丸ゴシック体M" panose="020F0600000000000000" pitchFamily="50" charset="-128"/>
              </a:rPr>
              <a:t>年</a:t>
            </a:r>
            <a:r>
              <a:rPr kumimoji="1" lang="en-US" altLang="ja-JP" sz="1800" b="1" dirty="0">
                <a:solidFill>
                  <a:srgbClr val="FF0000"/>
                </a:solidFill>
                <a:latin typeface="AR P丸ゴシック体M" panose="020F0600000000000000" pitchFamily="50" charset="-128"/>
                <a:ea typeface="AR P丸ゴシック体M" panose="020F0600000000000000" pitchFamily="50" charset="-128"/>
              </a:rPr>
              <a:t>4</a:t>
            </a:r>
            <a:r>
              <a:rPr kumimoji="1" lang="ja-JP" altLang="en-US" sz="1800" b="1" dirty="0">
                <a:solidFill>
                  <a:srgbClr val="FF0000"/>
                </a:solidFill>
                <a:latin typeface="AR P丸ゴシック体M" panose="020F0600000000000000" pitchFamily="50" charset="-128"/>
                <a:ea typeface="AR P丸ゴシック体M" panose="020F0600000000000000" pitchFamily="50" charset="-128"/>
              </a:rPr>
              <a:t>月</a:t>
            </a:r>
            <a:r>
              <a:rPr kumimoji="1" lang="en-US" altLang="ja-JP" sz="1800" b="1" dirty="0">
                <a:solidFill>
                  <a:srgbClr val="FF0000"/>
                </a:solidFill>
                <a:latin typeface="AR P丸ゴシック体M" panose="020F0600000000000000" pitchFamily="50" charset="-128"/>
                <a:ea typeface="AR P丸ゴシック体M" panose="020F0600000000000000" pitchFamily="50" charset="-128"/>
              </a:rPr>
              <a:t>20</a:t>
            </a:r>
            <a:r>
              <a:rPr kumimoji="1" lang="ja-JP" altLang="en-US" sz="1800" b="1" dirty="0">
                <a:solidFill>
                  <a:srgbClr val="FF0000"/>
                </a:solidFill>
                <a:latin typeface="AR P丸ゴシック体M" panose="020F0600000000000000" pitchFamily="50" charset="-128"/>
                <a:ea typeface="AR P丸ゴシック体M" panose="020F0600000000000000" pitchFamily="50" charset="-128"/>
              </a:rPr>
              <a:t>日　ふるさと銀河線廃止</a:t>
            </a:r>
            <a:endParaRPr kumimoji="1" lang="en-US" altLang="ja-JP" sz="1800" b="1" dirty="0">
              <a:solidFill>
                <a:srgbClr val="FF0000"/>
              </a:solidFill>
              <a:latin typeface="AR P丸ゴシック体M" panose="020F0600000000000000" pitchFamily="50" charset="-128"/>
              <a:ea typeface="AR P丸ゴシック体M" panose="020F0600000000000000" pitchFamily="50" charset="-128"/>
            </a:endParaRPr>
          </a:p>
          <a:p>
            <a:pPr marL="0" indent="0">
              <a:buNone/>
            </a:pPr>
            <a:r>
              <a:rPr lang="ja-JP" altLang="en-US" sz="1600" b="1" dirty="0">
                <a:solidFill>
                  <a:schemeClr val="accent6">
                    <a:lumMod val="75000"/>
                  </a:schemeClr>
                </a:solidFill>
                <a:latin typeface="AR P丸ゴシック体M" panose="020F0600000000000000" pitchFamily="50" charset="-128"/>
                <a:ea typeface="AR P丸ゴシック体M" panose="020F0600000000000000" pitchFamily="50" charset="-128"/>
              </a:rPr>
              <a:t>・</a:t>
            </a:r>
            <a:r>
              <a:rPr lang="ja-JP" altLang="en-US" sz="1100" b="1" dirty="0">
                <a:solidFill>
                  <a:schemeClr val="accent6">
                    <a:lumMod val="50000"/>
                  </a:schemeClr>
                </a:solidFill>
                <a:latin typeface="AR P丸ゴシック体M" panose="020F0600000000000000" pitchFamily="50" charset="-128"/>
                <a:ea typeface="AR P丸ゴシック体M" panose="020F0600000000000000" pitchFamily="50" charset="-128"/>
              </a:rPr>
              <a:t>　</a:t>
            </a:r>
            <a:r>
              <a:rPr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2006</a:t>
            </a:r>
            <a:r>
              <a:rPr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年</a:t>
            </a:r>
            <a:r>
              <a:rPr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rPr>
              <a:t>7</a:t>
            </a:r>
            <a:r>
              <a:rPr lang="ja-JP" altLang="en-US" sz="1600" b="1" dirty="0">
                <a:solidFill>
                  <a:schemeClr val="accent6">
                    <a:lumMod val="50000"/>
                  </a:schemeClr>
                </a:solidFill>
                <a:latin typeface="AR P丸ゴシック体M" panose="020F0600000000000000" pitchFamily="50" charset="-128"/>
                <a:ea typeface="AR P丸ゴシック体M" panose="020F0600000000000000" pitchFamily="50" charset="-128"/>
              </a:rPr>
              <a:t>月　「ふるさと銀河線沿線応援ネットワーク」に改組</a:t>
            </a:r>
            <a:endParaRPr lang="en-US" altLang="ja-JP" sz="1600" b="1" dirty="0">
              <a:solidFill>
                <a:schemeClr val="accent6">
                  <a:lumMod val="50000"/>
                </a:schemeClr>
              </a:solidFill>
              <a:latin typeface="AR P丸ゴシック体M" panose="020F0600000000000000" pitchFamily="50" charset="-128"/>
              <a:ea typeface="AR P丸ゴシック体M" panose="020F0600000000000000" pitchFamily="50" charset="-128"/>
            </a:endParaRPr>
          </a:p>
          <a:p>
            <a:pPr marL="0" indent="0">
              <a:spcBef>
                <a:spcPts val="600"/>
              </a:spcBef>
              <a:buNone/>
            </a:pPr>
            <a:r>
              <a:rPr kumimoji="1" lang="ja-JP" altLang="en-US" sz="1600" b="1" dirty="0">
                <a:solidFill>
                  <a:schemeClr val="accent6">
                    <a:lumMod val="75000"/>
                  </a:schemeClr>
                </a:solidFill>
                <a:latin typeface="AR P丸ゴシック体M" panose="020F0600000000000000" pitchFamily="50" charset="-128"/>
                <a:ea typeface="AR P丸ゴシック体M" panose="020F0600000000000000" pitchFamily="50" charset="-128"/>
              </a:rPr>
              <a:t>　　　　　　　</a:t>
            </a:r>
            <a:r>
              <a:rPr kumimoji="1" lang="en-US" altLang="ja-JP" sz="1200" dirty="0">
                <a:latin typeface="+mn-ea"/>
              </a:rPr>
              <a:t>※</a:t>
            </a:r>
            <a:r>
              <a:rPr kumimoji="1" lang="en-US" altLang="ja-JP" sz="1200" dirty="0">
                <a:latin typeface="AR P丸ゴシック体M" panose="020F0600000000000000" pitchFamily="50" charset="-128"/>
                <a:ea typeface="AR P丸ゴシック体M" panose="020F0600000000000000" pitchFamily="50" charset="-128"/>
              </a:rPr>
              <a:t>2007</a:t>
            </a:r>
            <a:r>
              <a:rPr kumimoji="1" lang="ja-JP" altLang="en-US" sz="1200" dirty="0">
                <a:latin typeface="AR P丸ゴシック体M" panose="020F0600000000000000" pitchFamily="50" charset="-128"/>
                <a:ea typeface="AR P丸ゴシック体M" panose="020F0600000000000000" pitchFamily="50" charset="-128"/>
              </a:rPr>
              <a:t>年方針書より「ふるさと銀河線なき後に懸念されるものが「地域の疲弊と過疎化」であるとするならば、我々が考えなくてはなら　　　　　　　　</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spcBef>
                <a:spcPts val="600"/>
              </a:spcBef>
              <a:buNone/>
            </a:pPr>
            <a:r>
              <a:rPr lang="ja-JP" altLang="en-US" sz="1200" dirty="0">
                <a:latin typeface="AR P丸ゴシック体M" panose="020F0600000000000000" pitchFamily="50" charset="-128"/>
                <a:ea typeface="AR P丸ゴシック体M" panose="020F0600000000000000" pitchFamily="50" charset="-128"/>
              </a:rPr>
              <a:t>　　　　　　　　　　</a:t>
            </a:r>
            <a:r>
              <a:rPr kumimoji="1" lang="ja-JP" altLang="en-US" sz="1200" dirty="0">
                <a:latin typeface="AR P丸ゴシック体M" panose="020F0600000000000000" pitchFamily="50" charset="-128"/>
                <a:ea typeface="AR P丸ゴシック体M" panose="020F0600000000000000" pitchFamily="50" charset="-128"/>
              </a:rPr>
              <a:t>ないことは、地域を元気にすることです。昨年</a:t>
            </a:r>
            <a:r>
              <a:rPr kumimoji="1" lang="en-US" altLang="ja-JP" sz="1200" dirty="0">
                <a:latin typeface="AR P丸ゴシック体M" panose="020F0600000000000000" pitchFamily="50" charset="-128"/>
                <a:ea typeface="AR P丸ゴシック体M" panose="020F0600000000000000" pitchFamily="50" charset="-128"/>
              </a:rPr>
              <a:t>4</a:t>
            </a:r>
            <a:r>
              <a:rPr kumimoji="1" lang="ja-JP" altLang="en-US" sz="1200" dirty="0">
                <a:latin typeface="AR P丸ゴシック体M" panose="020F0600000000000000" pitchFamily="50" charset="-128"/>
                <a:ea typeface="AR P丸ゴシック体M" panose="020F0600000000000000" pitchFamily="50" charset="-128"/>
              </a:rPr>
              <a:t>月</a:t>
            </a:r>
            <a:r>
              <a:rPr kumimoji="1" lang="en-US" altLang="ja-JP" sz="1200" dirty="0">
                <a:latin typeface="AR P丸ゴシック体M" panose="020F0600000000000000" pitchFamily="50" charset="-128"/>
                <a:ea typeface="AR P丸ゴシック体M" panose="020F0600000000000000" pitchFamily="50" charset="-128"/>
              </a:rPr>
              <a:t>21</a:t>
            </a:r>
            <a:r>
              <a:rPr kumimoji="1" lang="ja-JP" altLang="en-US" sz="1200" dirty="0">
                <a:latin typeface="AR P丸ゴシック体M" panose="020F0600000000000000" pitchFamily="50" charset="-128"/>
                <a:ea typeface="AR P丸ゴシック体M" panose="020F0600000000000000" pitchFamily="50" charset="-128"/>
              </a:rPr>
              <a:t>日以降、生活路線として再生することは困難になったとしても、その鉄道財産を観</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spcBef>
                <a:spcPts val="600"/>
              </a:spcBef>
              <a:buNone/>
            </a:pPr>
            <a:r>
              <a:rPr lang="ja-JP" altLang="en-US" sz="1200" dirty="0">
                <a:latin typeface="AR P丸ゴシック体M" panose="020F0600000000000000" pitchFamily="50" charset="-128"/>
                <a:ea typeface="AR P丸ゴシック体M" panose="020F0600000000000000" pitchFamily="50" charset="-128"/>
              </a:rPr>
              <a:t>　　　　　　　　　　</a:t>
            </a:r>
            <a:r>
              <a:rPr kumimoji="1" lang="ja-JP" altLang="en-US" sz="1200" dirty="0">
                <a:latin typeface="AR P丸ゴシック体M" panose="020F0600000000000000" pitchFamily="50" charset="-128"/>
                <a:ea typeface="AR P丸ゴシック体M" panose="020F0600000000000000" pitchFamily="50" charset="-128"/>
              </a:rPr>
              <a:t>光資源、観光鉄道として復活させることは可能です。」　</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spcBef>
                <a:spcPts val="600"/>
              </a:spcBef>
              <a:buNone/>
            </a:pPr>
            <a:r>
              <a:rPr kumimoji="1" lang="ja-JP" altLang="en-US" sz="1200" dirty="0">
                <a:latin typeface="AR P丸ゴシック体M" panose="020F0600000000000000" pitchFamily="50" charset="-128"/>
                <a:ea typeface="AR P丸ゴシック体M" panose="020F0600000000000000" pitchFamily="50" charset="-128"/>
              </a:rPr>
              <a:t>　　　　　　　　　</a:t>
            </a:r>
            <a:r>
              <a:rPr kumimoji="1" lang="en-US" altLang="ja-JP" sz="1200" dirty="0">
                <a:latin typeface="AR P丸ゴシック体M" panose="020F0600000000000000" pitchFamily="50" charset="-128"/>
                <a:ea typeface="AR P丸ゴシック体M" panose="020F0600000000000000" pitchFamily="50" charset="-128"/>
              </a:rPr>
              <a:t>※</a:t>
            </a:r>
            <a:r>
              <a:rPr kumimoji="1" lang="ja-JP" altLang="en-US" sz="1200" dirty="0">
                <a:latin typeface="AR P丸ゴシック体M" panose="020F0600000000000000" pitchFamily="50" charset="-128"/>
                <a:ea typeface="AR P丸ゴシック体M" panose="020F0600000000000000" pitchFamily="50" charset="-128"/>
              </a:rPr>
              <a:t>沿線の地域振興、観光振興活動の推進　</a:t>
            </a:r>
            <a:r>
              <a:rPr kumimoji="1" lang="en-US" altLang="ja-JP" sz="1200" dirty="0">
                <a:latin typeface="AR P丸ゴシック体M" panose="020F0600000000000000" pitchFamily="50" charset="-128"/>
                <a:ea typeface="AR P丸ゴシック体M" panose="020F0600000000000000" pitchFamily="50" charset="-128"/>
              </a:rPr>
              <a:t>2008</a:t>
            </a:r>
            <a:r>
              <a:rPr kumimoji="1" lang="ja-JP" altLang="en-US" sz="1200" dirty="0">
                <a:latin typeface="AR P丸ゴシック体M" panose="020F0600000000000000" pitchFamily="50" charset="-128"/>
                <a:ea typeface="AR P丸ゴシック体M" panose="020F0600000000000000" pitchFamily="50" charset="-128"/>
              </a:rPr>
              <a:t>年～今年までの間で、沿線応援ツアーを</a:t>
            </a:r>
            <a:r>
              <a:rPr kumimoji="1" lang="en-US" altLang="ja-JP" sz="1200" dirty="0">
                <a:latin typeface="AR P丸ゴシック体M" panose="020F0600000000000000" pitchFamily="50" charset="-128"/>
                <a:ea typeface="AR P丸ゴシック体M" panose="020F0600000000000000" pitchFamily="50" charset="-128"/>
              </a:rPr>
              <a:t>12</a:t>
            </a:r>
            <a:r>
              <a:rPr kumimoji="1" lang="ja-JP" altLang="en-US" sz="1200" dirty="0">
                <a:latin typeface="AR P丸ゴシック体M" panose="020F0600000000000000" pitchFamily="50" charset="-128"/>
                <a:ea typeface="AR P丸ゴシック体M" panose="020F0600000000000000" pitchFamily="50" charset="-128"/>
              </a:rPr>
              <a:t>回実施</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spcBef>
                <a:spcPts val="600"/>
              </a:spcBef>
              <a:buNone/>
            </a:pPr>
            <a:r>
              <a:rPr lang="ja-JP" altLang="en-US" sz="1200" dirty="0">
                <a:latin typeface="AR P丸ゴシック体M" panose="020F0600000000000000" pitchFamily="50" charset="-128"/>
                <a:ea typeface="AR P丸ゴシック体M" panose="020F0600000000000000" pitchFamily="50" charset="-128"/>
              </a:rPr>
              <a:t>　　　　　　　　　　　　　　　　　　　　　　　　　　　　　　　</a:t>
            </a:r>
            <a:r>
              <a:rPr lang="en-US" altLang="ja-JP" sz="1200" dirty="0">
                <a:latin typeface="AR P丸ゴシック体M" panose="020F0600000000000000" pitchFamily="50" charset="-128"/>
                <a:ea typeface="AR P丸ゴシック体M" panose="020F0600000000000000" pitchFamily="50" charset="-128"/>
              </a:rPr>
              <a:t>https://www.okhotsk.biz/gingasen_net/history_ensentours.pdf</a:t>
            </a:r>
            <a:r>
              <a:rPr kumimoji="1" lang="ja-JP" altLang="en-US" sz="1200" dirty="0">
                <a:latin typeface="AR P丸ゴシック体M" panose="020F0600000000000000" pitchFamily="50" charset="-128"/>
                <a:ea typeface="AR P丸ゴシック体M" panose="020F0600000000000000" pitchFamily="50" charset="-128"/>
              </a:rPr>
              <a:t>　　　　</a:t>
            </a:r>
            <a:endParaRPr kumimoji="1" lang="en-US" altLang="ja-JP" sz="1200" dirty="0">
              <a:latin typeface="AR P丸ゴシック体M" panose="020F0600000000000000" pitchFamily="50" charset="-128"/>
              <a:ea typeface="AR P丸ゴシック体M" panose="020F0600000000000000" pitchFamily="50" charset="-128"/>
            </a:endParaRPr>
          </a:p>
          <a:p>
            <a:pPr marL="0" indent="0">
              <a:buNone/>
            </a:pPr>
            <a:r>
              <a:rPr lang="ja-JP" altLang="en-US" sz="1800" b="1" dirty="0">
                <a:solidFill>
                  <a:srgbClr val="FF0000"/>
                </a:solidFill>
                <a:latin typeface="AR P丸ゴシック体M" panose="020F0600000000000000" pitchFamily="50" charset="-128"/>
                <a:ea typeface="AR P丸ゴシック体M" panose="020F0600000000000000" pitchFamily="50" charset="-128"/>
              </a:rPr>
              <a:t>２０１６年７月　</a:t>
            </a:r>
            <a:r>
              <a:rPr lang="en-US" altLang="ja-JP" sz="1800" b="1" dirty="0">
                <a:solidFill>
                  <a:srgbClr val="FF0000"/>
                </a:solidFill>
                <a:latin typeface="AR P丸ゴシック体M" panose="020F0600000000000000" pitchFamily="50" charset="-128"/>
                <a:ea typeface="AR P丸ゴシック体M" panose="020F0600000000000000" pitchFamily="50" charset="-128"/>
              </a:rPr>
              <a:t>J</a:t>
            </a:r>
            <a:r>
              <a:rPr lang="ja-JP" altLang="en-US" sz="1800" b="1" dirty="0">
                <a:solidFill>
                  <a:srgbClr val="FF0000"/>
                </a:solidFill>
                <a:latin typeface="AR P丸ゴシック体M" panose="020F0600000000000000" pitchFamily="50" charset="-128"/>
                <a:ea typeface="AR P丸ゴシック体M" panose="020F0600000000000000" pitchFamily="50" charset="-128"/>
              </a:rPr>
              <a:t>Ｒ北海道「当社単独では維持することが困難な線区」の公表を表明</a:t>
            </a:r>
            <a:r>
              <a:rPr lang="en-US" altLang="ja-JP" sz="1800" b="1" dirty="0">
                <a:solidFill>
                  <a:srgbClr val="FF0000"/>
                </a:solidFill>
                <a:latin typeface="AR P丸ゴシック体M" panose="020F0600000000000000" pitchFamily="50" charset="-128"/>
                <a:ea typeface="AR P丸ゴシック体M" panose="020F0600000000000000" pitchFamily="50" charset="-128"/>
              </a:rPr>
              <a:t> </a:t>
            </a:r>
          </a:p>
          <a:p>
            <a:pPr marL="0" indent="0">
              <a:buNone/>
            </a:pPr>
            <a:r>
              <a:rPr lang="ja-JP" altLang="en-US" sz="1800" b="1" dirty="0">
                <a:solidFill>
                  <a:srgbClr val="FF0000"/>
                </a:solidFill>
                <a:latin typeface="AR P丸ゴシック体M" panose="020F0600000000000000" pitchFamily="50" charset="-128"/>
                <a:ea typeface="AR P丸ゴシック体M" panose="020F0600000000000000" pitchFamily="50" charset="-128"/>
              </a:rPr>
              <a:t>　　　　　　</a:t>
            </a:r>
            <a:r>
              <a:rPr lang="en-US" altLang="ja-JP" sz="1200" dirty="0">
                <a:latin typeface="AR P丸ゴシック体M" panose="020F0600000000000000" pitchFamily="50" charset="-128"/>
                <a:ea typeface="AR P丸ゴシック体M" panose="020F0600000000000000" pitchFamily="50" charset="-128"/>
              </a:rPr>
              <a:t>※</a:t>
            </a:r>
            <a:r>
              <a:rPr lang="ja-JP" altLang="en-US" sz="1200" dirty="0">
                <a:latin typeface="AR P丸ゴシック体M" panose="020F0600000000000000" pitchFamily="50" charset="-128"/>
                <a:ea typeface="AR P丸ゴシック体M" panose="020F0600000000000000" pitchFamily="50" charset="-128"/>
              </a:rPr>
              <a:t>１１月に、赤線区５、黄線区８を公表</a:t>
            </a:r>
            <a:endParaRPr lang="en-US" altLang="ja-JP" sz="1200" dirty="0">
              <a:latin typeface="AR P丸ゴシック体M" panose="020F0600000000000000" pitchFamily="50" charset="-128"/>
              <a:ea typeface="AR P丸ゴシック体M" panose="020F0600000000000000" pitchFamily="50" charset="-128"/>
            </a:endParaRPr>
          </a:p>
          <a:p>
            <a:pPr marL="0" indent="0">
              <a:buNone/>
            </a:pPr>
            <a:r>
              <a:rPr lang="ja-JP" altLang="en-US" sz="1800" b="1" dirty="0">
                <a:solidFill>
                  <a:srgbClr val="FF0000"/>
                </a:solidFill>
                <a:latin typeface="AR P丸ゴシック体M" panose="020F0600000000000000" pitchFamily="50" charset="-128"/>
                <a:ea typeface="AR P丸ゴシック体M" panose="020F0600000000000000" pitchFamily="50" charset="-128"/>
              </a:rPr>
              <a:t>　　</a:t>
            </a:r>
            <a:r>
              <a:rPr lang="ja-JP" altLang="en-US" sz="2000" b="1" dirty="0">
                <a:solidFill>
                  <a:srgbClr val="FF0000"/>
                </a:solidFill>
                <a:latin typeface="AR P丸ゴシック体M" panose="020F0600000000000000" pitchFamily="50" charset="-128"/>
                <a:ea typeface="AR P丸ゴシック体M" panose="020F0600000000000000" pitchFamily="50" charset="-128"/>
              </a:rPr>
              <a:t>　</a:t>
            </a:r>
            <a:r>
              <a:rPr lang="en-US" altLang="ja-JP" sz="1800" b="1" dirty="0">
                <a:solidFill>
                  <a:schemeClr val="accent6">
                    <a:lumMod val="50000"/>
                  </a:schemeClr>
                </a:solidFill>
                <a:latin typeface="AR P丸ゴシック体M" panose="020F0600000000000000" pitchFamily="50" charset="-128"/>
                <a:ea typeface="AR P丸ゴシック体M" panose="020F0600000000000000" pitchFamily="50" charset="-128"/>
              </a:rPr>
              <a:t>8</a:t>
            </a:r>
            <a:r>
              <a:rPr lang="ja-JP" altLang="en-US" sz="1800" b="1" dirty="0">
                <a:solidFill>
                  <a:schemeClr val="accent6">
                    <a:lumMod val="50000"/>
                  </a:schemeClr>
                </a:solidFill>
                <a:latin typeface="AR P丸ゴシック体M" panose="020F0600000000000000" pitchFamily="50" charset="-128"/>
                <a:ea typeface="AR P丸ゴシック体M" panose="020F0600000000000000" pitchFamily="50" charset="-128"/>
              </a:rPr>
              <a:t>月　「石北沿線ふるさとネットワーク」に改組</a:t>
            </a:r>
            <a:endParaRPr kumimoji="1" lang="ja-JP" altLang="en-US" sz="1800" b="1" dirty="0">
              <a:solidFill>
                <a:schemeClr val="accent6">
                  <a:lumMod val="50000"/>
                </a:schemeClr>
              </a:solidFill>
              <a:latin typeface="AR P丸ゴシック体M" panose="020F0600000000000000" pitchFamily="50" charset="-128"/>
              <a:ea typeface="AR P丸ゴシック体M" panose="020F0600000000000000" pitchFamily="50" charset="-128"/>
            </a:endParaRPr>
          </a:p>
          <a:p>
            <a:pPr marL="0" indent="0">
              <a:buNone/>
            </a:pPr>
            <a:endParaRPr kumimoji="1" lang="ja-JP" altLang="en-US" sz="1600" b="1" dirty="0">
              <a:solidFill>
                <a:schemeClr val="accent6">
                  <a:lumMod val="75000"/>
                </a:schemeClr>
              </a:solidFill>
              <a:latin typeface="AR P丸ゴシック体M" panose="020F0600000000000000" pitchFamily="50" charset="-128"/>
              <a:ea typeface="AR P丸ゴシック体M" panose="020F0600000000000000" pitchFamily="50" charset="-128"/>
            </a:endParaRPr>
          </a:p>
        </p:txBody>
      </p:sp>
      <p:pic>
        <p:nvPicPr>
          <p:cNvPr id="5" name="図 4">
            <a:extLst>
              <a:ext uri="{FF2B5EF4-FFF2-40B4-BE49-F238E27FC236}">
                <a16:creationId xmlns:a16="http://schemas.microsoft.com/office/drawing/2014/main" id="{817624FC-B393-9CB0-5410-B9F5F436C46F}"/>
              </a:ext>
            </a:extLst>
          </p:cNvPr>
          <p:cNvPicPr>
            <a:picLocks noChangeAspect="1"/>
          </p:cNvPicPr>
          <p:nvPr/>
        </p:nvPicPr>
        <p:blipFill>
          <a:blip r:embed="rId2"/>
          <a:stretch>
            <a:fillRect/>
          </a:stretch>
        </p:blipFill>
        <p:spPr>
          <a:xfrm>
            <a:off x="10096990" y="4467715"/>
            <a:ext cx="1047259" cy="1047259"/>
          </a:xfrm>
          <a:prstGeom prst="rect">
            <a:avLst/>
          </a:prstGeom>
        </p:spPr>
      </p:pic>
    </p:spTree>
    <p:extLst>
      <p:ext uri="{BB962C8B-B14F-4D97-AF65-F5344CB8AC3E}">
        <p14:creationId xmlns:p14="http://schemas.microsoft.com/office/powerpoint/2010/main" val="846264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ABBB37D-DBDE-A773-1070-D3FF5ACBEF85}"/>
              </a:ext>
            </a:extLst>
          </p:cNvPr>
          <p:cNvSpPr>
            <a:spLocks noGrp="1"/>
          </p:cNvSpPr>
          <p:nvPr>
            <p:ph idx="1"/>
          </p:nvPr>
        </p:nvSpPr>
        <p:spPr>
          <a:xfrm>
            <a:off x="804861" y="825473"/>
            <a:ext cx="10515600" cy="5731287"/>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600" b="1" i="0" u="none" strike="noStrike" kern="1200" cap="none" spc="0" normalizeH="0" baseline="0" noProof="0" dirty="0">
                <a:ln>
                  <a:noFill/>
                </a:ln>
                <a:solidFill>
                  <a:schemeClr val="accent6">
                    <a:lumMod val="50000"/>
                  </a:schemeClr>
                </a:solidFill>
                <a:effectLst/>
                <a:uLnTx/>
                <a:uFillTx/>
                <a:latin typeface="AR P丸ゴシック体M" panose="020F0600000000000000" pitchFamily="50" charset="-128"/>
                <a:ea typeface="AR P丸ゴシック体M" panose="020F0600000000000000" pitchFamily="50" charset="-128"/>
                <a:cs typeface="+mn-cs"/>
              </a:rPr>
              <a:t>教訓①　何故、ふるさと銀河線を残せなかったか</a:t>
            </a:r>
            <a:endParaRPr kumimoji="1" lang="en-US" altLang="ja-JP" sz="1600" b="1" i="0" u="none" strike="noStrike" kern="1200" cap="none" spc="0" normalizeH="0" baseline="0" noProof="0" dirty="0">
              <a:ln>
                <a:noFill/>
              </a:ln>
              <a:solidFill>
                <a:schemeClr val="accent6">
                  <a:lumMod val="50000"/>
                </a:schemeClr>
              </a:solidFill>
              <a:effectLst/>
              <a:uLnTx/>
              <a:uFillTx/>
              <a:latin typeface="AR P丸ゴシック体M" panose="020F0600000000000000" pitchFamily="50" charset="-128"/>
              <a:ea typeface="AR P丸ゴシック体M" panose="020F0600000000000000"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1600" b="1" dirty="0">
                <a:solidFill>
                  <a:prstClr val="black"/>
                </a:solidFill>
                <a:latin typeface="AR P丸ゴシック体M" panose="020F0600000000000000" pitchFamily="50" charset="-128"/>
                <a:ea typeface="AR P丸ゴシック体M" panose="020F0600000000000000" pitchFamily="50" charset="-128"/>
              </a:rPr>
              <a:t>　　　　　</a:t>
            </a:r>
            <a:r>
              <a:rPr lang="ja-JP" altLang="en-US" sz="1600" b="1" dirty="0">
                <a:solidFill>
                  <a:srgbClr val="FF0000"/>
                </a:solidFill>
                <a:latin typeface="AR P丸ゴシック体M" panose="020F0600000000000000" pitchFamily="50" charset="-128"/>
                <a:ea typeface="AR P丸ゴシック体M" panose="020F0600000000000000" pitchFamily="50" charset="-128"/>
              </a:rPr>
              <a:t>法律がなかった！</a:t>
            </a:r>
            <a:endParaRPr kumimoji="1" lang="en-US" altLang="ja-JP" sz="1600" b="1" i="0" u="none" strike="noStrike" kern="1200" cap="none" spc="0" normalizeH="0" baseline="0" noProof="0" dirty="0">
              <a:ln>
                <a:noFill/>
              </a:ln>
              <a:solidFill>
                <a:srgbClr val="FF0000"/>
              </a:solidFill>
              <a:effectLst/>
              <a:uLnTx/>
              <a:uFillTx/>
              <a:latin typeface="AR P丸ゴシック体M" panose="020F0600000000000000" pitchFamily="50" charset="-128"/>
              <a:ea typeface="AR P丸ゴシック体M" panose="020F0600000000000000"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1400" dirty="0">
                <a:solidFill>
                  <a:prstClr val="black"/>
                </a:solidFill>
                <a:latin typeface="AR P丸ゴシック体M" panose="020F0600000000000000" pitchFamily="50" charset="-128"/>
                <a:ea typeface="AR P丸ゴシック体M" panose="020F0600000000000000" pitchFamily="50" charset="-128"/>
              </a:rPr>
              <a:t>　　　　　　　国鉄→ＪＲへ、ＪＲ→第三セクター鉄道への転換　法律の裏付けあり</a:t>
            </a:r>
            <a:endParaRPr lang="en-US" altLang="ja-JP" sz="1400" dirty="0">
              <a:solidFill>
                <a:prstClr val="black"/>
              </a:solidFill>
              <a:latin typeface="AR P丸ゴシック体M" panose="020F0600000000000000" pitchFamily="50" charset="-128"/>
              <a:ea typeface="AR P丸ゴシック体M" panose="020F0600000000000000" pitchFamily="50" charset="-128"/>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1400" dirty="0">
                <a:solidFill>
                  <a:prstClr val="black"/>
                </a:solidFill>
                <a:latin typeface="AR P丸ゴシック体M" panose="020F0600000000000000" pitchFamily="50" charset="-128"/>
                <a:ea typeface="AR P丸ゴシック体M" panose="020F0600000000000000" pitchFamily="50" charset="-128"/>
              </a:rPr>
              <a:t>　　　　　　　第三セクター鉄道の破綻→　？　</a:t>
            </a:r>
            <a:r>
              <a:rPr lang="ja-JP" altLang="en-US" sz="1400" b="1" dirty="0">
                <a:solidFill>
                  <a:srgbClr val="FF0000"/>
                </a:solidFill>
                <a:latin typeface="AR P丸ゴシック体M" panose="020F0600000000000000" pitchFamily="50" charset="-128"/>
                <a:ea typeface="AR P丸ゴシック体M" panose="020F0600000000000000" pitchFamily="50" charset="-128"/>
              </a:rPr>
              <a:t>裏付ける法律</a:t>
            </a:r>
            <a:r>
              <a:rPr lang="ja-JP" altLang="en-US" sz="1400" dirty="0">
                <a:solidFill>
                  <a:prstClr val="black"/>
                </a:solidFill>
                <a:latin typeface="AR P丸ゴシック体M" panose="020F0600000000000000" pitchFamily="50" charset="-128"/>
                <a:ea typeface="AR P丸ゴシック体M" panose="020F0600000000000000" pitchFamily="50" charset="-128"/>
              </a:rPr>
              <a:t>がない</a:t>
            </a:r>
            <a:endParaRPr lang="en-US" altLang="ja-JP" sz="1400" dirty="0">
              <a:solidFill>
                <a:prstClr val="black"/>
              </a:solidFill>
              <a:latin typeface="AR P丸ゴシック体M" panose="020F0600000000000000" pitchFamily="50" charset="-128"/>
              <a:ea typeface="AR P丸ゴシック体M" panose="020F0600000000000000" pitchFamily="50" charset="-128"/>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1400" dirty="0">
                <a:solidFill>
                  <a:prstClr val="black"/>
                </a:solidFill>
                <a:latin typeface="AR P丸ゴシック体M" panose="020F0600000000000000" pitchFamily="50" charset="-128"/>
                <a:ea typeface="AR P丸ゴシック体M" panose="020F0600000000000000" pitchFamily="50" charset="-128"/>
              </a:rPr>
              <a:t>　　　　　　　</a:t>
            </a:r>
            <a:r>
              <a:rPr lang="en-US" altLang="ja-JP" sz="1400" dirty="0">
                <a:solidFill>
                  <a:prstClr val="black"/>
                </a:solidFill>
                <a:latin typeface="AR P丸ゴシック体M" panose="020F0600000000000000" pitchFamily="50" charset="-128"/>
                <a:ea typeface="AR P丸ゴシック体M" panose="020F0600000000000000" pitchFamily="50" charset="-128"/>
              </a:rPr>
              <a:t>※</a:t>
            </a:r>
            <a:r>
              <a:rPr lang="ja-JP" altLang="en-US" sz="1400" dirty="0">
                <a:solidFill>
                  <a:prstClr val="black"/>
                </a:solidFill>
                <a:latin typeface="AR P丸ゴシック体M" panose="020F0600000000000000" pitchFamily="50" charset="-128"/>
                <a:ea typeface="AR P丸ゴシック体M" panose="020F0600000000000000" pitchFamily="50" charset="-128"/>
              </a:rPr>
              <a:t>廃止届けの出された鉄道の再生事業を可能とする</a:t>
            </a:r>
            <a:r>
              <a:rPr lang="ja-JP" altLang="en-US" sz="1400" b="1" dirty="0">
                <a:solidFill>
                  <a:srgbClr val="FF0000"/>
                </a:solidFill>
                <a:latin typeface="AR P丸ゴシック体M" panose="020F0600000000000000" pitchFamily="50" charset="-128"/>
                <a:ea typeface="AR P丸ゴシック体M" panose="020F0600000000000000" pitchFamily="50" charset="-128"/>
              </a:rPr>
              <a:t>「地域公共交通の活性化及び再生に関する法律」</a:t>
            </a:r>
            <a:r>
              <a:rPr lang="ja-JP" altLang="en-US" sz="1400" dirty="0">
                <a:solidFill>
                  <a:prstClr val="black"/>
                </a:solidFill>
                <a:latin typeface="AR P丸ゴシック体M" panose="020F0600000000000000" pitchFamily="50" charset="-128"/>
                <a:ea typeface="AR P丸ゴシック体M" panose="020F0600000000000000" pitchFamily="50" charset="-128"/>
              </a:rPr>
              <a:t>が制定されたの　</a:t>
            </a:r>
            <a:endParaRPr lang="en-US" altLang="ja-JP" sz="1400" dirty="0">
              <a:solidFill>
                <a:prstClr val="black"/>
              </a:solidFill>
              <a:latin typeface="AR P丸ゴシック体M" panose="020F0600000000000000" pitchFamily="50" charset="-128"/>
              <a:ea typeface="AR P丸ゴシック体M" panose="020F0600000000000000" pitchFamily="50" charset="-128"/>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1400" dirty="0">
                <a:solidFill>
                  <a:prstClr val="black"/>
                </a:solidFill>
                <a:latin typeface="AR P丸ゴシック体M" panose="020F0600000000000000" pitchFamily="50" charset="-128"/>
                <a:ea typeface="AR P丸ゴシック体M" panose="020F0600000000000000" pitchFamily="50" charset="-128"/>
              </a:rPr>
              <a:t>　　　　　　　　は、２００７年。</a:t>
            </a:r>
            <a:r>
              <a:rPr lang="ja-JP" altLang="en-US" sz="1400" b="1" dirty="0">
                <a:solidFill>
                  <a:prstClr val="black"/>
                </a:solidFill>
                <a:latin typeface="AR P丸ゴシック体M" panose="020F0600000000000000" pitchFamily="50" charset="-128"/>
                <a:ea typeface="AR P丸ゴシック体M" panose="020F0600000000000000" pitchFamily="50" charset="-128"/>
              </a:rPr>
              <a:t>ふるさと銀河線廃線の翌年であった！</a:t>
            </a:r>
            <a:r>
              <a:rPr lang="ja-JP" altLang="en-US" sz="1400" dirty="0">
                <a:solidFill>
                  <a:prstClr val="black"/>
                </a:solidFill>
                <a:latin typeface="AR P丸ゴシック体M" panose="020F0600000000000000" pitchFamily="50" charset="-128"/>
                <a:ea typeface="AR P丸ゴシック体M" panose="020F0600000000000000" pitchFamily="50" charset="-128"/>
              </a:rPr>
              <a:t>　　　　</a:t>
            </a:r>
            <a:endParaRPr lang="en-US" altLang="ja-JP" sz="1800" b="1" dirty="0">
              <a:solidFill>
                <a:schemeClr val="accent6">
                  <a:lumMod val="50000"/>
                </a:schemeClr>
              </a:solidFill>
              <a:latin typeface="AR P丸ゴシック体M" panose="020F0600000000000000" pitchFamily="50" charset="-128"/>
              <a:ea typeface="AR P丸ゴシック体M" panose="020F0600000000000000" pitchFamily="50" charset="-128"/>
            </a:endParaRPr>
          </a:p>
          <a:p>
            <a:pPr marL="0" indent="0">
              <a:buNone/>
              <a:defRPr/>
            </a:pPr>
            <a:r>
              <a:rPr lang="ja-JP" altLang="en-US" sz="1800" b="1" dirty="0">
                <a:solidFill>
                  <a:schemeClr val="accent6">
                    <a:lumMod val="50000"/>
                  </a:schemeClr>
                </a:solidFill>
                <a:latin typeface="AR P丸ゴシック体M" panose="020F0600000000000000" pitchFamily="50" charset="-128"/>
                <a:ea typeface="AR P丸ゴシック体M" panose="020F0600000000000000" pitchFamily="50" charset="-128"/>
              </a:rPr>
              <a:t>教訓②　鉄道が無くなるから地域が疲弊するのではない、地域が疲弊したから鉄道が無くなる</a:t>
            </a:r>
            <a:r>
              <a:rPr kumimoji="1" lang="ja-JP" altLang="en-US" sz="1800" b="1" i="0" u="none" strike="noStrike" kern="1200" cap="none" spc="0" normalizeH="0" baseline="0" noProof="0" dirty="0">
                <a:ln>
                  <a:noFill/>
                </a:ln>
                <a:solidFill>
                  <a:srgbClr val="FF0000"/>
                </a:solidFill>
                <a:effectLst/>
                <a:uLnTx/>
                <a:uFillTx/>
                <a:latin typeface="AR P丸ゴシック体M" panose="020F0600000000000000" pitchFamily="50" charset="-128"/>
                <a:ea typeface="AR P丸ゴシック体M" panose="020F0600000000000000" pitchFamily="50" charset="-128"/>
                <a:cs typeface="+mn-cs"/>
              </a:rPr>
              <a:t>　　　　　　　　</a:t>
            </a:r>
            <a:endParaRPr kumimoji="1" lang="en-US" altLang="ja-JP" sz="1800" b="1" i="0" u="none" strike="noStrike" kern="1200" cap="none" spc="0" normalizeH="0" baseline="0" noProof="0" dirty="0">
              <a:ln>
                <a:noFill/>
              </a:ln>
              <a:solidFill>
                <a:srgbClr val="FF0000"/>
              </a:solidFill>
              <a:effectLst/>
              <a:uLnTx/>
              <a:uFillTx/>
              <a:latin typeface="AR P丸ゴシック体M" panose="020F0600000000000000" pitchFamily="50" charset="-128"/>
              <a:ea typeface="AR P丸ゴシック体M" panose="020F0600000000000000" pitchFamily="50" charset="-128"/>
              <a:cs typeface="+mn-cs"/>
            </a:endParaRPr>
          </a:p>
          <a:p>
            <a:pPr marL="0" indent="0">
              <a:buNone/>
              <a:defRPr/>
            </a:pPr>
            <a:r>
              <a:rPr lang="ja-JP" altLang="en-US" sz="1800" b="1" dirty="0">
                <a:solidFill>
                  <a:srgbClr val="FF0000"/>
                </a:solidFill>
                <a:latin typeface="AR P丸ゴシック体M" panose="020F0600000000000000" pitchFamily="50" charset="-128"/>
                <a:ea typeface="AR P丸ゴシック体M" panose="020F0600000000000000" pitchFamily="50" charset="-128"/>
              </a:rPr>
              <a:t>　　　　　必要なのは</a:t>
            </a:r>
            <a:r>
              <a:rPr kumimoji="1" lang="ja-JP" altLang="en-US" sz="1600" b="1" i="0" u="none" strike="noStrike" kern="1200" cap="none" spc="0" normalizeH="0" baseline="0" noProof="0" dirty="0">
                <a:ln>
                  <a:noFill/>
                </a:ln>
                <a:solidFill>
                  <a:srgbClr val="FF0000"/>
                </a:solidFill>
                <a:effectLst/>
                <a:uLnTx/>
                <a:uFillTx/>
                <a:latin typeface="AR P丸ゴシック体M" panose="020F0600000000000000" pitchFamily="50" charset="-128"/>
                <a:ea typeface="AR P丸ゴシック体M" panose="020F0600000000000000" pitchFamily="50" charset="-128"/>
                <a:cs typeface="+mn-cs"/>
              </a:rPr>
              <a:t>沿線地域の振興戦略</a:t>
            </a:r>
            <a:endParaRPr kumimoji="1" lang="en-US" altLang="ja-JP" sz="1600" b="1" i="0" u="none" strike="noStrike" kern="1200" cap="none" spc="0" normalizeH="0" baseline="0" noProof="0" dirty="0">
              <a:ln>
                <a:noFill/>
              </a:ln>
              <a:solidFill>
                <a:srgbClr val="FF0000"/>
              </a:solidFill>
              <a:effectLst/>
              <a:uLnTx/>
              <a:uFillTx/>
              <a:latin typeface="AR P丸ゴシック体M" panose="020F0600000000000000" pitchFamily="50" charset="-128"/>
              <a:ea typeface="AR P丸ゴシック体M" panose="020F0600000000000000" pitchFamily="50" charset="-128"/>
              <a:cs typeface="+mn-cs"/>
            </a:endParaRPr>
          </a:p>
          <a:p>
            <a:pPr marL="0" indent="0">
              <a:buNone/>
            </a:pPr>
            <a:r>
              <a:rPr lang="ja-JP" altLang="en-US" sz="3200" dirty="0"/>
              <a:t>　　</a:t>
            </a:r>
            <a:r>
              <a:rPr lang="ja-JP" altLang="en-US" dirty="0"/>
              <a:t>　</a:t>
            </a:r>
            <a:r>
              <a:rPr lang="ja-JP" altLang="en-US" sz="1600" dirty="0">
                <a:latin typeface="AR P丸ゴシック体E" panose="020F0900000000000000" pitchFamily="50" charset="-128"/>
                <a:ea typeface="AR P丸ゴシック体E" panose="020F0900000000000000" pitchFamily="50" charset="-128"/>
              </a:rPr>
              <a:t>廃線後に商業売上高を伸ばした町がある！　</a:t>
            </a:r>
            <a:r>
              <a:rPr lang="ja-JP" altLang="en-US" sz="1600" dirty="0">
                <a:latin typeface="+mn-ea"/>
              </a:rPr>
              <a:t>（私達は、</a:t>
            </a:r>
            <a:r>
              <a:rPr lang="en-US" altLang="ja-JP" sz="1600" dirty="0">
                <a:latin typeface="+mn-ea"/>
              </a:rPr>
              <a:t>2016</a:t>
            </a:r>
            <a:r>
              <a:rPr lang="ja-JP" altLang="en-US" sz="1600" dirty="0">
                <a:latin typeface="+mn-ea"/>
              </a:rPr>
              <a:t>年に「廃線前後２０年調査」を実施）</a:t>
            </a:r>
            <a:endParaRPr lang="en-US" altLang="ja-JP" sz="1600" dirty="0">
              <a:latin typeface="+mn-ea"/>
            </a:endParaRPr>
          </a:p>
          <a:p>
            <a:pPr marL="0" indent="0">
              <a:buNone/>
            </a:pPr>
            <a:r>
              <a:rPr lang="ja-JP" altLang="en-US" sz="1600" dirty="0">
                <a:latin typeface="AR P丸ゴシック体E" panose="020F0900000000000000" pitchFamily="50" charset="-128"/>
                <a:ea typeface="AR P丸ゴシック体E" panose="020F0900000000000000" pitchFamily="50" charset="-128"/>
              </a:rPr>
              <a:t>　　　　　　陸別町</a:t>
            </a:r>
            <a:r>
              <a:rPr lang="ja-JP" altLang="en-US" sz="1400" dirty="0">
                <a:latin typeface="+mn-ea"/>
              </a:rPr>
              <a:t>（商業統計）</a:t>
            </a:r>
            <a:endParaRPr lang="en-US" altLang="ja-JP" sz="1400" dirty="0">
              <a:latin typeface="+mn-ea"/>
            </a:endParaRPr>
          </a:p>
          <a:p>
            <a:pPr marL="0" indent="0">
              <a:lnSpc>
                <a:spcPct val="70000"/>
              </a:lnSpc>
              <a:buNone/>
            </a:pPr>
            <a:r>
              <a:rPr kumimoji="1" lang="ja-JP" altLang="en-US" sz="1400" dirty="0">
                <a:latin typeface="+mn-ea"/>
              </a:rPr>
              <a:t>　　　　　　　　２００４年　３６億４９００万円</a:t>
            </a:r>
            <a:endParaRPr kumimoji="1" lang="en-US" altLang="ja-JP" sz="1400" dirty="0">
              <a:latin typeface="+mn-ea"/>
            </a:endParaRPr>
          </a:p>
          <a:p>
            <a:pPr marL="0" indent="0">
              <a:lnSpc>
                <a:spcPct val="70000"/>
              </a:lnSpc>
              <a:buNone/>
            </a:pPr>
            <a:r>
              <a:rPr lang="ja-JP" altLang="en-US" sz="1400" dirty="0">
                <a:latin typeface="+mn-ea"/>
              </a:rPr>
              <a:t>　　　　　　　　　</a:t>
            </a:r>
            <a:r>
              <a:rPr lang="en-US" altLang="ja-JP" sz="1400" dirty="0">
                <a:latin typeface="+mn-ea"/>
              </a:rPr>
              <a:t>2006</a:t>
            </a:r>
            <a:r>
              <a:rPr lang="ja-JP" altLang="en-US" sz="1400" dirty="0">
                <a:latin typeface="+mn-ea"/>
              </a:rPr>
              <a:t>年廃線　</a:t>
            </a:r>
            <a:endParaRPr kumimoji="1" lang="en-US" altLang="ja-JP" sz="1400" dirty="0">
              <a:latin typeface="+mn-ea"/>
            </a:endParaRPr>
          </a:p>
          <a:p>
            <a:pPr marL="0" indent="0">
              <a:lnSpc>
                <a:spcPct val="70000"/>
              </a:lnSpc>
              <a:buNone/>
            </a:pPr>
            <a:r>
              <a:rPr lang="ja-JP" altLang="en-US" sz="1400" dirty="0">
                <a:latin typeface="+mn-ea"/>
              </a:rPr>
              <a:t>　　　　　　　　２００７年　３２億３７００万円　　　　</a:t>
            </a:r>
            <a:endParaRPr lang="en-US" altLang="ja-JP" sz="1400" dirty="0">
              <a:latin typeface="+mn-ea"/>
            </a:endParaRPr>
          </a:p>
          <a:p>
            <a:pPr marL="0" indent="0">
              <a:lnSpc>
                <a:spcPct val="70000"/>
              </a:lnSpc>
              <a:buNone/>
            </a:pPr>
            <a:r>
              <a:rPr lang="ja-JP" altLang="en-US" sz="1400" dirty="0">
                <a:latin typeface="+mn-ea"/>
              </a:rPr>
              <a:t>　　　　　　　　　</a:t>
            </a:r>
            <a:r>
              <a:rPr lang="en-US" altLang="ja-JP" sz="1400" dirty="0">
                <a:latin typeface="+mn-ea"/>
              </a:rPr>
              <a:t>2008</a:t>
            </a:r>
            <a:r>
              <a:rPr lang="ja-JP" altLang="en-US" sz="1400" dirty="0">
                <a:latin typeface="+mn-ea"/>
              </a:rPr>
              <a:t>年ふるさと銀河線りくべつ鉄道（動態保存鉄道）開業</a:t>
            </a:r>
            <a:endParaRPr lang="en-US" altLang="ja-JP" sz="1400" dirty="0">
              <a:latin typeface="+mn-ea"/>
            </a:endParaRPr>
          </a:p>
          <a:p>
            <a:pPr marL="0" indent="0">
              <a:lnSpc>
                <a:spcPct val="70000"/>
              </a:lnSpc>
              <a:buNone/>
            </a:pPr>
            <a:r>
              <a:rPr kumimoji="1" lang="ja-JP" altLang="en-US" sz="1400" dirty="0">
                <a:latin typeface="+mn-ea"/>
              </a:rPr>
              <a:t>　　　　　　　　</a:t>
            </a:r>
            <a:r>
              <a:rPr kumimoji="1" lang="ja-JP" altLang="en-US" sz="1400" b="1" dirty="0">
                <a:solidFill>
                  <a:srgbClr val="FF0000"/>
                </a:solidFill>
                <a:latin typeface="+mn-ea"/>
              </a:rPr>
              <a:t>２０１４年　４２億６５００万円</a:t>
            </a:r>
          </a:p>
        </p:txBody>
      </p:sp>
      <p:sp>
        <p:nvSpPr>
          <p:cNvPr id="4" name="タイトル 1">
            <a:extLst>
              <a:ext uri="{FF2B5EF4-FFF2-40B4-BE49-F238E27FC236}">
                <a16:creationId xmlns:a16="http://schemas.microsoft.com/office/drawing/2014/main" id="{97B9726C-E8A0-338D-1AE6-95124E20D8F3}"/>
              </a:ext>
            </a:extLst>
          </p:cNvPr>
          <p:cNvSpPr>
            <a:spLocks noGrp="1"/>
          </p:cNvSpPr>
          <p:nvPr>
            <p:ph type="title"/>
          </p:nvPr>
        </p:nvSpPr>
        <p:spPr>
          <a:xfrm>
            <a:off x="914399" y="268664"/>
            <a:ext cx="10515600" cy="492714"/>
          </a:xfrm>
        </p:spPr>
        <p:txBody>
          <a:bodyPr>
            <a:normAutofit/>
          </a:bodyPr>
          <a:lstStyle/>
          <a:p>
            <a:r>
              <a:rPr kumimoji="1" lang="ja-JP" altLang="en-US" sz="2000" dirty="0">
                <a:latin typeface="AR P丸ゴシック体E" panose="020F0900000000000000" pitchFamily="50" charset="-128"/>
                <a:ea typeface="AR P丸ゴシック体E" panose="020F0900000000000000" pitchFamily="50" charset="-128"/>
              </a:rPr>
              <a:t>ふるさと銀河線の存続運動、沿線応援活動からの教訓ー　　　　　　　　　　　</a:t>
            </a:r>
            <a:r>
              <a:rPr lang="ja-JP" altLang="en-US" sz="2000" dirty="0">
                <a:latin typeface="AR P丸ゴシック体E" panose="020F0900000000000000" pitchFamily="50" charset="-128"/>
                <a:ea typeface="AR P丸ゴシック体E" panose="020F0900000000000000" pitchFamily="50" charset="-128"/>
              </a:rPr>
              <a:t>ー</a:t>
            </a:r>
            <a:endParaRPr kumimoji="1" lang="ja-JP" altLang="en-US" sz="2000" dirty="0">
              <a:latin typeface="AR P丸ゴシック体E" panose="020F0900000000000000" pitchFamily="50" charset="-128"/>
              <a:ea typeface="AR P丸ゴシック体E" panose="020F0900000000000000" pitchFamily="50" charset="-128"/>
            </a:endParaRPr>
          </a:p>
        </p:txBody>
      </p:sp>
      <p:sp>
        <p:nvSpPr>
          <p:cNvPr id="2" name="テキスト ボックス 1">
            <a:extLst>
              <a:ext uri="{FF2B5EF4-FFF2-40B4-BE49-F238E27FC236}">
                <a16:creationId xmlns:a16="http://schemas.microsoft.com/office/drawing/2014/main" id="{C3267572-C55D-FF24-6D1C-96F2EC0050D9}"/>
              </a:ext>
            </a:extLst>
          </p:cNvPr>
          <p:cNvSpPr txBox="1"/>
          <p:nvPr/>
        </p:nvSpPr>
        <p:spPr>
          <a:xfrm>
            <a:off x="914399" y="5905893"/>
            <a:ext cx="10296525" cy="400110"/>
          </a:xfrm>
          <a:prstGeom prst="rect">
            <a:avLst/>
          </a:prstGeom>
          <a:solidFill>
            <a:srgbClr val="002060"/>
          </a:solidFill>
        </p:spPr>
        <p:txBody>
          <a:bodyPr wrap="square" rtlCol="0">
            <a:spAutoFit/>
          </a:bodyPr>
          <a:lstStyle/>
          <a:p>
            <a:pPr algn="ctr"/>
            <a:r>
              <a:rPr kumimoji="1" lang="ja-JP" altLang="en-US" sz="2000" dirty="0">
                <a:solidFill>
                  <a:srgbClr val="FFC000"/>
                </a:solidFill>
                <a:latin typeface="AR P丸ゴシック体E" panose="020F0900000000000000" pitchFamily="50" charset="-128"/>
                <a:ea typeface="AR P丸ゴシック体E" panose="020F0900000000000000" pitchFamily="50" charset="-128"/>
              </a:rPr>
              <a:t>地域に鉄道を残すために必要なものは、法律（国の鉄道政策）と地域の振興戦略である！</a:t>
            </a:r>
          </a:p>
        </p:txBody>
      </p:sp>
      <p:sp>
        <p:nvSpPr>
          <p:cNvPr id="5" name="テキスト ボックス 4">
            <a:extLst>
              <a:ext uri="{FF2B5EF4-FFF2-40B4-BE49-F238E27FC236}">
                <a16:creationId xmlns:a16="http://schemas.microsoft.com/office/drawing/2014/main" id="{B62B250F-6F09-9EE2-A5A1-8922192D5843}"/>
              </a:ext>
            </a:extLst>
          </p:cNvPr>
          <p:cNvSpPr txBox="1"/>
          <p:nvPr/>
        </p:nvSpPr>
        <p:spPr>
          <a:xfrm>
            <a:off x="7153275" y="332759"/>
            <a:ext cx="2695575" cy="369332"/>
          </a:xfrm>
          <a:prstGeom prst="rect">
            <a:avLst/>
          </a:prstGeom>
          <a:solidFill>
            <a:srgbClr val="002060"/>
          </a:solidFill>
        </p:spPr>
        <p:txBody>
          <a:bodyPr wrap="square" rtlCol="0">
            <a:spAutoFit/>
          </a:bodyPr>
          <a:lstStyle/>
          <a:p>
            <a:pPr algn="ctr"/>
            <a:r>
              <a:rPr lang="ja-JP" altLang="en-US" dirty="0">
                <a:solidFill>
                  <a:srgbClr val="FFC000"/>
                </a:solidFill>
                <a:latin typeface="AR P丸ゴシック体E" panose="020F0900000000000000" pitchFamily="50" charset="-128"/>
                <a:ea typeface="AR P丸ゴシック体E" panose="020F0900000000000000" pitchFamily="50" charset="-128"/>
              </a:rPr>
              <a:t>私たちの基本的スタンス</a:t>
            </a:r>
            <a:endParaRPr kumimoji="1" lang="ja-JP" altLang="en-US" dirty="0">
              <a:solidFill>
                <a:srgbClr val="FFC000"/>
              </a:solidFill>
            </a:endParaRPr>
          </a:p>
        </p:txBody>
      </p:sp>
    </p:spTree>
    <p:extLst>
      <p:ext uri="{BB962C8B-B14F-4D97-AF65-F5344CB8AC3E}">
        <p14:creationId xmlns:p14="http://schemas.microsoft.com/office/powerpoint/2010/main" val="4062955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7149EF-AC98-8E3A-C067-C40AD5F999D4}"/>
              </a:ext>
            </a:extLst>
          </p:cNvPr>
          <p:cNvSpPr>
            <a:spLocks noGrp="1"/>
          </p:cNvSpPr>
          <p:nvPr>
            <p:ph type="title"/>
          </p:nvPr>
        </p:nvSpPr>
        <p:spPr>
          <a:xfrm>
            <a:off x="838200" y="287337"/>
            <a:ext cx="10515600" cy="454025"/>
          </a:xfrm>
        </p:spPr>
        <p:txBody>
          <a:bodyPr>
            <a:noAutofit/>
          </a:bodyPr>
          <a:lstStyle/>
          <a:p>
            <a:r>
              <a:rPr lang="en-US" altLang="ja-JP" sz="2000" b="1" dirty="0">
                <a:latin typeface="AR P丸ゴシック体E" panose="020F0900000000000000" pitchFamily="50" charset="-128"/>
                <a:ea typeface="AR P丸ゴシック体E" panose="020F0900000000000000" pitchFamily="50" charset="-128"/>
              </a:rPr>
              <a:t>JR</a:t>
            </a:r>
            <a:r>
              <a:rPr lang="ja-JP" altLang="ja-JP" sz="2000" b="1" dirty="0">
                <a:latin typeface="AR P丸ゴシック体E" panose="020F0900000000000000" pitchFamily="50" charset="-128"/>
                <a:ea typeface="AR P丸ゴシック体E" panose="020F0900000000000000" pitchFamily="50" charset="-128"/>
              </a:rPr>
              <a:t>北海道の上下分離「国全体の問題として考える」</a:t>
            </a:r>
            <a:r>
              <a:rPr lang="ja-JP" altLang="en-US" sz="2000" b="1" dirty="0">
                <a:latin typeface="AR P丸ゴシック体E" panose="020F0900000000000000" pitchFamily="50" charset="-128"/>
                <a:ea typeface="AR P丸ゴシック体E" panose="020F0900000000000000" pitchFamily="50" charset="-128"/>
              </a:rPr>
              <a:t>（</a:t>
            </a:r>
            <a:r>
              <a:rPr lang="ja-JP" altLang="ja-JP" sz="2000" b="1" dirty="0">
                <a:latin typeface="AR P丸ゴシック体E" panose="020F0900000000000000" pitchFamily="50" charset="-128"/>
                <a:ea typeface="AR P丸ゴシック体E" panose="020F0900000000000000" pitchFamily="50" charset="-128"/>
              </a:rPr>
              <a:t>道新「石破前首相インタビュー」</a:t>
            </a:r>
            <a:r>
              <a:rPr lang="ja-JP" altLang="en-US" sz="2000" b="1" dirty="0">
                <a:latin typeface="AR P丸ゴシック体E" panose="020F0900000000000000" pitchFamily="50" charset="-128"/>
                <a:ea typeface="AR P丸ゴシック体E" panose="020F0900000000000000" pitchFamily="50" charset="-128"/>
              </a:rPr>
              <a:t>）</a:t>
            </a:r>
            <a:r>
              <a:rPr lang="ja-JP" altLang="ja-JP" sz="2000" b="1" dirty="0">
                <a:latin typeface="AR P丸ゴシック体E" panose="020F0900000000000000" pitchFamily="50" charset="-128"/>
                <a:ea typeface="AR P丸ゴシック体E" panose="020F0900000000000000" pitchFamily="50" charset="-128"/>
              </a:rPr>
              <a:t>から抜粋</a:t>
            </a:r>
            <a:br>
              <a:rPr lang="ja-JP" altLang="ja-JP" sz="1600" dirty="0"/>
            </a:br>
            <a:endParaRPr kumimoji="1" lang="ja-JP" altLang="en-US" sz="1600" dirty="0"/>
          </a:p>
        </p:txBody>
      </p:sp>
      <p:sp>
        <p:nvSpPr>
          <p:cNvPr id="3" name="コンテンツ プレースホルダー 2">
            <a:extLst>
              <a:ext uri="{FF2B5EF4-FFF2-40B4-BE49-F238E27FC236}">
                <a16:creationId xmlns:a16="http://schemas.microsoft.com/office/drawing/2014/main" id="{F2C1E741-09DE-326D-21CB-7E05FA905CA5}"/>
              </a:ext>
            </a:extLst>
          </p:cNvPr>
          <p:cNvSpPr>
            <a:spLocks noGrp="1"/>
          </p:cNvSpPr>
          <p:nvPr>
            <p:ph idx="1"/>
          </p:nvPr>
        </p:nvSpPr>
        <p:spPr>
          <a:xfrm>
            <a:off x="838200" y="950912"/>
            <a:ext cx="10515600" cy="5541963"/>
          </a:xfrm>
        </p:spPr>
        <p:txBody>
          <a:bodyPr>
            <a:normAutofit fontScale="77500" lnSpcReduction="20000"/>
          </a:bodyPr>
          <a:lstStyle/>
          <a:p>
            <a:pPr algn="just">
              <a:buNone/>
            </a:pP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2026</a:t>
            </a:r>
            <a:r>
              <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年</a:t>
            </a: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4</a:t>
            </a:r>
            <a:r>
              <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月</a:t>
            </a: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27</a:t>
            </a:r>
            <a:r>
              <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日</a:t>
            </a: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 11:00(5</a:t>
            </a:r>
            <a:r>
              <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月</a:t>
            </a: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3</a:t>
            </a:r>
            <a:r>
              <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日</a:t>
            </a: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 13:36</a:t>
            </a:r>
            <a:r>
              <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更新</a:t>
            </a:r>
            <a:r>
              <a:rPr lang="en-US" altLang="ja-JP" sz="12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zh-TW" altLang="en-US" sz="1200" kern="100" dirty="0">
                <a:effectLst/>
                <a:latin typeface="游明朝" panose="02020400000000000000" pitchFamily="18" charset="-128"/>
                <a:ea typeface="游明朝" panose="02020400000000000000" pitchFamily="18" charset="-128"/>
                <a:cs typeface="Times New Roman" panose="02020603050405020304" pitchFamily="18" charset="0"/>
              </a:rPr>
              <a:t>北海道新聞電子版</a:t>
            </a:r>
            <a:endParaRPr lang="ja-JP" altLang="ja-JP" sz="12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just">
              <a:lnSpc>
                <a:spcPct val="120000"/>
              </a:lnSpc>
              <a:buNone/>
            </a:pPr>
            <a:r>
              <a:rPr lang="ja-JP" altLang="ja-JP" sz="2800" kern="100" dirty="0">
                <a:effectLst/>
                <a:latin typeface="游明朝" panose="02020400000000000000" pitchFamily="18" charset="-128"/>
                <a:ea typeface="游明朝" panose="02020400000000000000" pitchFamily="18" charset="-128"/>
                <a:cs typeface="Times New Roman" panose="02020603050405020304" pitchFamily="18" charset="0"/>
              </a:rPr>
              <a:t>　</a:t>
            </a:r>
            <a:r>
              <a:rPr lang="en-US"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――JR</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北海道は単独では維持困難とする赤字</a:t>
            </a:r>
            <a:r>
              <a:rPr lang="en-US"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8</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区間（通称・黄色線区）の存続について、上下分離方式を軸に自治体などと協議しようとしています。上下分離方式というのは避けられない議論なのでしょうか。</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「避けられないも何も、</a:t>
            </a:r>
            <a:r>
              <a:rPr lang="ja-JP" altLang="ja-JP" sz="1700" b="1"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鉄道は上下分離であるのが当たり前だ</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と思ってる</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。同じ公共交通機関で、エア・ドゥが滑走路を造りなさいと言われたらエア・ドゥはやれんわね。十勝バスが道路を造りなさいと言われたら、十勝バスはやれんわね。</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道路でも飛行機でも、インフラは公の税金で負担するじゃないですか。その上を走らせるのが民間のあり方です。</a:t>
            </a:r>
            <a:r>
              <a:rPr lang="ja-JP" altLang="ja-JP" sz="1700" b="1"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何で鉄道だけインフラも運行も事業者じゃなきゃいかんのか</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なということですよ。</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（略）</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本来あるべき上下分離っていうのがクローズアップされるのは当然のことでしょう」</a:t>
            </a:r>
            <a:endPar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国土交通省は、「</a:t>
            </a:r>
            <a:r>
              <a:rPr lang="en-US"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JR</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と地域が話し合う問題」とし、費用などを国が負担することは難しいとの姿勢です。</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「（国交省）</a:t>
            </a:r>
            <a:r>
              <a:rPr lang="ja-JP" altLang="ja-JP" sz="1700" b="1"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鉄道局の予算が非常に少なく</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て、その鉄道局（の予算）も新幹線にほとんど使われてるわけです。今の鉄道局の予算で上下分離のインフラ部分を国がみることはできないですよ。それはできない。だけど、じゃあ、</a:t>
            </a:r>
            <a:r>
              <a:rPr lang="ja-JP" altLang="ja-JP" sz="1700" b="1"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本当にその鉄道局の予算はこれでいいですか、って話じゃないんでしょうか</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（略）東京の交通を便利にするのを少し落としてでも、</a:t>
            </a:r>
            <a:r>
              <a:rPr lang="ja-JP" altLang="ja-JP" sz="1700" b="1" kern="100" dirty="0">
                <a:effectLst/>
                <a:latin typeface="メイリオ" panose="020B0604030504040204" pitchFamily="50" charset="-128"/>
                <a:ea typeface="メイリオ" panose="020B0604030504040204" pitchFamily="50" charset="-128"/>
                <a:cs typeface="Times New Roman" panose="02020603050405020304" pitchFamily="18" charset="0"/>
              </a:rPr>
              <a:t>地方のインフラを整備していく、ということは国としての判断だ</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と思います。」</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（略）</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上下分離をした際、インフラ部分は国・道・市町村のどこが、どのように負担すべきでしょうか。</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「市町村は持てないでしょう。それは財政的に無理だと思いますよ</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。じゃあ</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、国が上下分離の下の部分を持つかと言うと、乗りたくなる鉄道、乗って行きたくなるマチをつくる、それは国の仕事じゃないんだよね。だから、</a:t>
            </a:r>
            <a:r>
              <a:rPr lang="ja-JP" altLang="ja-JP" sz="1700" b="1"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事業者が乗りたくなる鉄道を作るのであり、そして地方が行きたくなるマチを作る</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。それでこそ、上下分離の意味がある。</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鉄道を残すことに意味があるわけじゃなくて、どうやって乗りたい鉄道を作るか、どうやって行きたいマチを作るか、というのと</a:t>
            </a:r>
            <a:r>
              <a:rPr lang="ja-JP" altLang="ja-JP" sz="1700"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一体になって議論しないと意味がない。</a:t>
            </a:r>
            <a:r>
              <a:rPr lang="ja-JP" altLang="ja-JP" sz="1700" b="1" u="sng" kern="100" dirty="0">
                <a:effectLst/>
                <a:uFill>
                  <a:solidFill>
                    <a:srgbClr val="EE0000"/>
                  </a:solidFill>
                </a:uFill>
                <a:latin typeface="メイリオ" panose="020B0604030504040204" pitchFamily="50" charset="-128"/>
                <a:ea typeface="メイリオ" panose="020B0604030504040204" pitchFamily="50" charset="-128"/>
                <a:cs typeface="Times New Roman" panose="02020603050405020304" pitchFamily="18" charset="0"/>
              </a:rPr>
              <a:t>自治体に上下分離のインフラ部分を持て、ということが無理なことはよく分かっています</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財政負担は難しくても、自治体には自治体のできることがあるということですね。</a:t>
            </a:r>
          </a:p>
          <a:p>
            <a:pPr algn="just">
              <a:lnSpc>
                <a:spcPct val="120000"/>
              </a:lnSpc>
              <a:buNone/>
            </a:pPr>
            <a:r>
              <a:rPr lang="ja-JP" altLang="ja-JP" sz="1700" kern="100" dirty="0">
                <a:effectLst/>
                <a:latin typeface="メイリオ" panose="020B0604030504040204" pitchFamily="50" charset="-128"/>
                <a:ea typeface="メイリオ" panose="020B0604030504040204" pitchFamily="50" charset="-128"/>
                <a:cs typeface="Times New Roman" panose="02020603050405020304" pitchFamily="18" charset="0"/>
              </a:rPr>
              <a:t>　「それをやっていただくということです」</a:t>
            </a:r>
          </a:p>
          <a:p>
            <a:endParaRPr kumimoji="1" lang="ja-JP" altLang="en-US" dirty="0"/>
          </a:p>
        </p:txBody>
      </p:sp>
    </p:spTree>
    <p:extLst>
      <p:ext uri="{BB962C8B-B14F-4D97-AF65-F5344CB8AC3E}">
        <p14:creationId xmlns:p14="http://schemas.microsoft.com/office/powerpoint/2010/main" val="3551676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99217B06-1F25-E1EC-3B15-F27625879007}"/>
              </a:ext>
            </a:extLst>
          </p:cNvPr>
          <p:cNvSpPr>
            <a:spLocks noGrp="1"/>
          </p:cNvSpPr>
          <p:nvPr>
            <p:ph idx="1"/>
          </p:nvPr>
        </p:nvSpPr>
        <p:spPr>
          <a:xfrm>
            <a:off x="838200" y="933450"/>
            <a:ext cx="10515600" cy="5243513"/>
          </a:xfrm>
        </p:spPr>
        <p:txBody>
          <a:bodyPr>
            <a:normAutofit/>
          </a:bodyPr>
          <a:lstStyle/>
          <a:p>
            <a:pPr marL="0" indent="0">
              <a:buNone/>
            </a:pPr>
            <a:r>
              <a:rPr kumimoji="1" lang="en-US" altLang="ja-JP" dirty="0">
                <a:solidFill>
                  <a:srgbClr val="FF0000"/>
                </a:solidFill>
                <a:latin typeface="AR P丸ゴシック体E" panose="020F0900000000000000" pitchFamily="50" charset="-128"/>
                <a:ea typeface="AR P丸ゴシック体E" panose="020F0900000000000000" pitchFamily="50" charset="-128"/>
              </a:rPr>
              <a:t>【</a:t>
            </a:r>
            <a:r>
              <a:rPr kumimoji="1" lang="ja-JP" altLang="en-US" dirty="0">
                <a:solidFill>
                  <a:srgbClr val="FF0000"/>
                </a:solidFill>
                <a:latin typeface="AR P丸ゴシック体E" panose="020F0900000000000000" pitchFamily="50" charset="-128"/>
                <a:ea typeface="AR P丸ゴシック体E" panose="020F0900000000000000" pitchFamily="50" charset="-128"/>
              </a:rPr>
              <a:t>前提</a:t>
            </a:r>
            <a:r>
              <a:rPr kumimoji="1" lang="en-US" altLang="ja-JP" dirty="0">
                <a:solidFill>
                  <a:srgbClr val="FF0000"/>
                </a:solidFill>
                <a:latin typeface="AR P丸ゴシック体E" panose="020F0900000000000000" pitchFamily="50" charset="-128"/>
                <a:ea typeface="AR P丸ゴシック体E" panose="020F0900000000000000" pitchFamily="50" charset="-128"/>
              </a:rPr>
              <a:t>】</a:t>
            </a:r>
            <a:r>
              <a:rPr kumimoji="1" lang="ja-JP" altLang="en-US" dirty="0">
                <a:solidFill>
                  <a:srgbClr val="FF0000"/>
                </a:solidFill>
                <a:latin typeface="AR P丸ゴシック体E" panose="020F0900000000000000" pitchFamily="50" charset="-128"/>
                <a:ea typeface="AR P丸ゴシック体E" panose="020F0900000000000000" pitchFamily="50" charset="-128"/>
              </a:rPr>
              <a:t>鉄道インフラを「公共インフラ」とすること</a:t>
            </a:r>
            <a:endParaRPr kumimoji="1" lang="en-US" altLang="ja-JP" dirty="0">
              <a:solidFill>
                <a:srgbClr val="FF0000"/>
              </a:solidFill>
              <a:latin typeface="AR P丸ゴシック体E" panose="020F0900000000000000" pitchFamily="50" charset="-128"/>
              <a:ea typeface="AR P丸ゴシック体E" panose="020F0900000000000000" pitchFamily="50" charset="-128"/>
            </a:endParaRPr>
          </a:p>
          <a:p>
            <a:pPr marL="0" indent="0">
              <a:buNone/>
            </a:pPr>
            <a:r>
              <a:rPr lang="ja-JP" altLang="en-US" dirty="0">
                <a:latin typeface="AR P丸ゴシック体E" panose="020F0900000000000000" pitchFamily="50" charset="-128"/>
                <a:ea typeface="AR P丸ゴシック体E" panose="020F0900000000000000" pitchFamily="50" charset="-128"/>
              </a:rPr>
              <a:t>　　　</a:t>
            </a:r>
            <a:r>
              <a:rPr lang="ja-JP" altLang="en-US" sz="1600" dirty="0">
                <a:latin typeface="AR P丸ゴシック体E" panose="020F0900000000000000" pitchFamily="50" charset="-128"/>
                <a:ea typeface="AR P丸ゴシック体E" panose="020F0900000000000000" pitchFamily="50" charset="-128"/>
              </a:rPr>
              <a:t>公共交通インフラで</a:t>
            </a:r>
            <a:r>
              <a:rPr lang="ja-JP" altLang="en-US" sz="1600" dirty="0">
                <a:solidFill>
                  <a:schemeClr val="accent6">
                    <a:lumMod val="50000"/>
                  </a:schemeClr>
                </a:solidFill>
                <a:latin typeface="AR P丸ゴシック体E" panose="020F0900000000000000" pitchFamily="50" charset="-128"/>
                <a:ea typeface="AR P丸ゴシック体E" panose="020F0900000000000000" pitchFamily="50" charset="-128"/>
              </a:rPr>
              <a:t>「上下分離」</a:t>
            </a:r>
            <a:r>
              <a:rPr lang="ja-JP" altLang="en-US" sz="1600" dirty="0">
                <a:latin typeface="AR P丸ゴシック体E" panose="020F0900000000000000" pitchFamily="50" charset="-128"/>
                <a:ea typeface="AR P丸ゴシック体E" panose="020F0900000000000000" pitchFamily="50" charset="-128"/>
              </a:rPr>
              <a:t>されていないのは鉄道だけ！</a:t>
            </a:r>
            <a:endParaRPr lang="en-US" altLang="ja-JP" sz="1600" dirty="0">
              <a:latin typeface="AR P丸ゴシック体E" panose="020F0900000000000000" pitchFamily="50" charset="-128"/>
              <a:ea typeface="AR P丸ゴシック体E" panose="020F0900000000000000" pitchFamily="50" charset="-128"/>
            </a:endParaRPr>
          </a:p>
          <a:p>
            <a:pPr marL="0" indent="0">
              <a:buNone/>
            </a:pPr>
            <a:r>
              <a:rPr lang="ja-JP" altLang="en-US" sz="1600" dirty="0">
                <a:latin typeface="AR P丸ゴシック体E" panose="020F0900000000000000" pitchFamily="50" charset="-128"/>
                <a:ea typeface="AR P丸ゴシック体E" panose="020F0900000000000000" pitchFamily="50" charset="-128"/>
              </a:rPr>
              <a:t>　　　　　　</a:t>
            </a:r>
            <a:r>
              <a:rPr lang="en-US" altLang="ja-JP" sz="1400" dirty="0">
                <a:latin typeface="+mn-ea"/>
              </a:rPr>
              <a:t>※</a:t>
            </a:r>
            <a:r>
              <a:rPr lang="ja-JP" altLang="en-US" sz="1400" dirty="0">
                <a:latin typeface="+mn-ea"/>
              </a:rPr>
              <a:t>国、都道府県、市町村のそれぞれが、鉄道インフラを担う必要がある　（道路は国道、道道、市町村道）</a:t>
            </a:r>
            <a:endParaRPr lang="en-US" altLang="ja-JP" sz="1400" dirty="0">
              <a:latin typeface="+mn-ea"/>
            </a:endParaRPr>
          </a:p>
          <a:p>
            <a:pPr marL="0" indent="0">
              <a:buNone/>
            </a:pPr>
            <a:r>
              <a:rPr lang="ja-JP" altLang="en-US" sz="1400" dirty="0">
                <a:latin typeface="+mn-ea"/>
              </a:rPr>
              <a:t>　　　　　　</a:t>
            </a:r>
            <a:r>
              <a:rPr lang="ja-JP" altLang="en-US" sz="1000" dirty="0">
                <a:latin typeface="+mn-ea"/>
              </a:rPr>
              <a:t>　</a:t>
            </a:r>
            <a:r>
              <a:rPr lang="en-US" altLang="ja-JP" sz="1050" dirty="0">
                <a:latin typeface="+mn-ea"/>
              </a:rPr>
              <a:t>※</a:t>
            </a:r>
            <a:r>
              <a:rPr lang="en-US" altLang="ja-JP" sz="1050" dirty="0"/>
              <a:t>2007</a:t>
            </a:r>
            <a:r>
              <a:rPr lang="ja-JP" altLang="ja-JP" sz="1050" dirty="0"/>
              <a:t>年</a:t>
            </a:r>
            <a:r>
              <a:rPr lang="ja-JP" altLang="en-US" sz="1050" dirty="0"/>
              <a:t>、ふるさと銀河線沿線応援ネットワークは「</a:t>
            </a:r>
            <a:r>
              <a:rPr lang="ja-JP" altLang="ja-JP" sz="1050" dirty="0"/>
              <a:t>北海道の公共交通政策に関する要望書</a:t>
            </a:r>
            <a:r>
              <a:rPr lang="ja-JP" altLang="en-US" sz="1050" dirty="0"/>
              <a:t>」で、上下分離の導入を要望している</a:t>
            </a:r>
            <a:endParaRPr lang="en-US" altLang="ja-JP" sz="1050" dirty="0"/>
          </a:p>
          <a:p>
            <a:pPr marL="0" indent="0">
              <a:buNone/>
            </a:pPr>
            <a:endParaRPr lang="en-US" altLang="ja-JP" sz="1050" dirty="0"/>
          </a:p>
          <a:p>
            <a:pPr marL="0" indent="0">
              <a:buNone/>
            </a:pPr>
            <a:r>
              <a:rPr kumimoji="1" lang="en-US" altLang="ja-JP" dirty="0">
                <a:solidFill>
                  <a:srgbClr val="FF0000"/>
                </a:solidFill>
                <a:latin typeface="AR P丸ゴシック体E" panose="020F0900000000000000" pitchFamily="50" charset="-128"/>
                <a:ea typeface="AR P丸ゴシック体E" panose="020F0900000000000000" pitchFamily="50" charset="-128"/>
              </a:rPr>
              <a:t>【</a:t>
            </a:r>
            <a:r>
              <a:rPr kumimoji="1" lang="ja-JP" altLang="en-US" dirty="0">
                <a:solidFill>
                  <a:srgbClr val="FF0000"/>
                </a:solidFill>
                <a:latin typeface="AR P丸ゴシック体E" panose="020F0900000000000000" pitchFamily="50" charset="-128"/>
                <a:ea typeface="AR P丸ゴシック体E" panose="020F0900000000000000" pitchFamily="50" charset="-128"/>
              </a:rPr>
              <a:t>課題①</a:t>
            </a:r>
            <a:r>
              <a:rPr kumimoji="1" lang="en-US" altLang="ja-JP" dirty="0">
                <a:solidFill>
                  <a:srgbClr val="FF0000"/>
                </a:solidFill>
                <a:latin typeface="AR P丸ゴシック体E" panose="020F0900000000000000" pitchFamily="50" charset="-128"/>
                <a:ea typeface="AR P丸ゴシック体E" panose="020F0900000000000000" pitchFamily="50" charset="-128"/>
              </a:rPr>
              <a:t>】</a:t>
            </a:r>
            <a:r>
              <a:rPr kumimoji="1" lang="ja-JP" altLang="en-US" dirty="0">
                <a:solidFill>
                  <a:srgbClr val="FF0000"/>
                </a:solidFill>
                <a:latin typeface="AR P丸ゴシック体E" panose="020F0900000000000000" pitchFamily="50" charset="-128"/>
                <a:ea typeface="AR P丸ゴシック体E" panose="020F0900000000000000" pitchFamily="50" charset="-128"/>
              </a:rPr>
              <a:t>「第</a:t>
            </a:r>
            <a:r>
              <a:rPr kumimoji="1" lang="en-US" altLang="ja-JP" dirty="0">
                <a:solidFill>
                  <a:srgbClr val="FF0000"/>
                </a:solidFill>
                <a:latin typeface="AR P丸ゴシック体E" panose="020F0900000000000000" pitchFamily="50" charset="-128"/>
                <a:ea typeface="AR P丸ゴシック体E" panose="020F0900000000000000" pitchFamily="50" charset="-128"/>
              </a:rPr>
              <a:t>3</a:t>
            </a:r>
            <a:r>
              <a:rPr kumimoji="1" lang="ja-JP" altLang="en-US" dirty="0">
                <a:solidFill>
                  <a:srgbClr val="FF0000"/>
                </a:solidFill>
                <a:latin typeface="AR P丸ゴシック体E" panose="020F0900000000000000" pitchFamily="50" charset="-128"/>
                <a:ea typeface="AR P丸ゴシック体E" panose="020F0900000000000000" pitchFamily="50" charset="-128"/>
              </a:rPr>
              <a:t>の時代」を担う鉄道政策（法律と財源）を確立すること</a:t>
            </a:r>
            <a:endParaRPr lang="en-US" altLang="ja-JP" dirty="0">
              <a:solidFill>
                <a:srgbClr val="FF0000"/>
              </a:solidFill>
              <a:latin typeface="AR P丸ゴシック体E" panose="020F0900000000000000" pitchFamily="50" charset="-128"/>
              <a:ea typeface="AR P丸ゴシック体E" panose="020F0900000000000000" pitchFamily="50" charset="-128"/>
            </a:endParaRPr>
          </a:p>
          <a:p>
            <a:pPr marL="0" indent="0">
              <a:buNone/>
            </a:pPr>
            <a:r>
              <a:rPr kumimoji="1" lang="ja-JP" altLang="en-US" sz="1600" dirty="0">
                <a:latin typeface="AR P丸ゴシック体E" panose="020F0900000000000000" pitchFamily="50" charset="-128"/>
                <a:ea typeface="AR P丸ゴシック体E" panose="020F0900000000000000" pitchFamily="50" charset="-128"/>
              </a:rPr>
              <a:t>　　</a:t>
            </a:r>
            <a:r>
              <a:rPr kumimoji="1" lang="ja-JP" altLang="en-US" sz="1050" dirty="0">
                <a:latin typeface="AR P丸ゴシック体E" panose="020F0900000000000000" pitchFamily="50" charset="-128"/>
                <a:ea typeface="AR P丸ゴシック体E" panose="020F0900000000000000" pitchFamily="50" charset="-128"/>
              </a:rPr>
              <a:t>　　</a:t>
            </a:r>
            <a:r>
              <a:rPr kumimoji="1" lang="ja-JP" altLang="en-US" sz="1600" dirty="0">
                <a:latin typeface="AR P丸ゴシック体E" panose="020F0900000000000000" pitchFamily="50" charset="-128"/>
                <a:ea typeface="AR P丸ゴシック体E" panose="020F0900000000000000" pitchFamily="50" charset="-128"/>
              </a:rPr>
              <a:t>　　 </a:t>
            </a:r>
            <a:r>
              <a:rPr lang="en-US" altLang="ja-JP" sz="1400" dirty="0">
                <a:latin typeface="+mn-ea"/>
              </a:rPr>
              <a:t>※</a:t>
            </a:r>
            <a:r>
              <a:rPr lang="ja-JP" altLang="en-US" sz="1400" dirty="0">
                <a:latin typeface="+mn-ea"/>
              </a:rPr>
              <a:t>あるのは「地域公共交通の活性化及び再生に関する法律」（以下「活性化再生法」）のみ</a:t>
            </a:r>
            <a:endParaRPr lang="en-US" altLang="ja-JP" sz="1400" dirty="0">
              <a:latin typeface="+mn-ea"/>
            </a:endParaRPr>
          </a:p>
          <a:p>
            <a:pPr marL="0" indent="0">
              <a:buNone/>
            </a:pPr>
            <a:r>
              <a:rPr lang="ja-JP" altLang="en-US" sz="1400" dirty="0">
                <a:latin typeface="+mn-ea"/>
              </a:rPr>
              <a:t>　　　</a:t>
            </a:r>
            <a:r>
              <a:rPr lang="ja-JP" altLang="en-US" sz="1600" dirty="0">
                <a:latin typeface="+mn-ea"/>
              </a:rPr>
              <a:t>　　</a:t>
            </a:r>
            <a:r>
              <a:rPr lang="ja-JP" altLang="en-US" sz="1400" dirty="0">
                <a:latin typeface="+mn-ea"/>
              </a:rPr>
              <a:t>　</a:t>
            </a:r>
            <a:r>
              <a:rPr lang="en-US" altLang="ja-JP" sz="1400" dirty="0">
                <a:latin typeface="+mn-ea"/>
              </a:rPr>
              <a:t>※</a:t>
            </a:r>
            <a:r>
              <a:rPr lang="ja-JP" altLang="en-US" sz="1400" dirty="0">
                <a:latin typeface="+mn-ea"/>
              </a:rPr>
              <a:t>鉄道政策刷新の議論は未だ途上にある</a:t>
            </a:r>
            <a:endParaRPr lang="en-US" altLang="ja-JP" sz="1400" dirty="0">
              <a:latin typeface="+mn-ea"/>
            </a:endParaRPr>
          </a:p>
          <a:p>
            <a:pPr marL="0" indent="0">
              <a:buNone/>
            </a:pPr>
            <a:endParaRPr lang="en-US" altLang="ja-JP" sz="1400" dirty="0">
              <a:latin typeface="+mn-ea"/>
            </a:endParaRPr>
          </a:p>
          <a:p>
            <a:pPr marL="0" indent="0">
              <a:buNone/>
            </a:pPr>
            <a:r>
              <a:rPr kumimoji="1" lang="en-US" altLang="ja-JP" dirty="0">
                <a:solidFill>
                  <a:srgbClr val="FF0000"/>
                </a:solidFill>
                <a:latin typeface="AR P丸ゴシック体E" panose="020F0900000000000000" pitchFamily="50" charset="-128"/>
                <a:ea typeface="AR P丸ゴシック体E" panose="020F0900000000000000" pitchFamily="50" charset="-128"/>
              </a:rPr>
              <a:t>【</a:t>
            </a:r>
            <a:r>
              <a:rPr kumimoji="1" lang="ja-JP" altLang="en-US" dirty="0">
                <a:solidFill>
                  <a:srgbClr val="FF0000"/>
                </a:solidFill>
                <a:latin typeface="AR P丸ゴシック体E" panose="020F0900000000000000" pitchFamily="50" charset="-128"/>
                <a:ea typeface="AR P丸ゴシック体E" panose="020F0900000000000000" pitchFamily="50" charset="-128"/>
              </a:rPr>
              <a:t>課題②</a:t>
            </a:r>
            <a:r>
              <a:rPr kumimoji="1" lang="en-US" altLang="ja-JP" dirty="0">
                <a:solidFill>
                  <a:srgbClr val="FF0000"/>
                </a:solidFill>
                <a:latin typeface="AR P丸ゴシック体E" panose="020F0900000000000000" pitchFamily="50" charset="-128"/>
                <a:ea typeface="AR P丸ゴシック体E" panose="020F0900000000000000" pitchFamily="50" charset="-128"/>
              </a:rPr>
              <a:t>】</a:t>
            </a:r>
            <a:r>
              <a:rPr kumimoji="1" lang="ja-JP" altLang="en-US" dirty="0">
                <a:solidFill>
                  <a:srgbClr val="FF0000"/>
                </a:solidFill>
                <a:latin typeface="AR P丸ゴシック体E" panose="020F0900000000000000" pitchFamily="50" charset="-128"/>
                <a:ea typeface="AR P丸ゴシック体E" panose="020F0900000000000000" pitchFamily="50" charset="-128"/>
              </a:rPr>
              <a:t>「行きたい町、行きたい地域」になる地域戦略を作ること</a:t>
            </a:r>
            <a:endParaRPr kumimoji="1" lang="en-US" altLang="ja-JP" dirty="0">
              <a:solidFill>
                <a:srgbClr val="FF0000"/>
              </a:solidFill>
              <a:latin typeface="AR P丸ゴシック体E" panose="020F0900000000000000" pitchFamily="50" charset="-128"/>
              <a:ea typeface="AR P丸ゴシック体E" panose="020F0900000000000000" pitchFamily="50" charset="-128"/>
            </a:endParaRPr>
          </a:p>
          <a:p>
            <a:pPr marL="0" indent="0">
              <a:buNone/>
            </a:pPr>
            <a:r>
              <a:rPr lang="ja-JP" altLang="en-US" sz="1600" dirty="0">
                <a:solidFill>
                  <a:srgbClr val="FF0000"/>
                </a:solidFill>
                <a:latin typeface="AR P丸ゴシック体E" panose="020F0900000000000000" pitchFamily="50" charset="-128"/>
                <a:ea typeface="AR P丸ゴシック体E" panose="020F0900000000000000" pitchFamily="50" charset="-128"/>
              </a:rPr>
              <a:t>　　　　　</a:t>
            </a:r>
            <a:r>
              <a:rPr lang="ja-JP" altLang="en-US" sz="1600" dirty="0">
                <a:latin typeface="AR P丸ゴシック体E" panose="020F0900000000000000" pitchFamily="50" charset="-128"/>
                <a:ea typeface="AR P丸ゴシック体E" panose="020F0900000000000000" pitchFamily="50" charset="-128"/>
              </a:rPr>
              <a:t>観光戦略と</a:t>
            </a:r>
            <a:r>
              <a:rPr lang="ja-JP" altLang="en-US" sz="1600" dirty="0">
                <a:solidFill>
                  <a:schemeClr val="accent6">
                    <a:lumMod val="50000"/>
                  </a:schemeClr>
                </a:solidFill>
                <a:latin typeface="AR P丸ゴシック体E" panose="020F0900000000000000" pitchFamily="50" charset="-128"/>
                <a:ea typeface="AR P丸ゴシック体E" panose="020F0900000000000000" pitchFamily="50" charset="-128"/>
              </a:rPr>
              <a:t>「地域公共交通計画」</a:t>
            </a:r>
            <a:r>
              <a:rPr lang="ja-JP" altLang="en-US" sz="1600" dirty="0">
                <a:latin typeface="AR P丸ゴシック体E" panose="020F0900000000000000" pitchFamily="50" charset="-128"/>
                <a:ea typeface="AR P丸ゴシック体E" panose="020F0900000000000000" pitchFamily="50" charset="-128"/>
              </a:rPr>
              <a:t>の連動が必要</a:t>
            </a:r>
            <a:endParaRPr lang="en-US" altLang="ja-JP" sz="1600" dirty="0">
              <a:latin typeface="AR P丸ゴシック体E" panose="020F0900000000000000" pitchFamily="50" charset="-128"/>
              <a:ea typeface="AR P丸ゴシック体E" panose="020F0900000000000000" pitchFamily="50" charset="-128"/>
            </a:endParaRPr>
          </a:p>
          <a:p>
            <a:pPr marL="0" indent="0">
              <a:buNone/>
            </a:pPr>
            <a:r>
              <a:rPr kumimoji="1" lang="ja-JP" altLang="en-US" sz="1600" dirty="0">
                <a:latin typeface="AR P丸ゴシック体E" panose="020F0900000000000000" pitchFamily="50" charset="-128"/>
                <a:ea typeface="AR P丸ゴシック体E" panose="020F0900000000000000" pitchFamily="50" charset="-128"/>
              </a:rPr>
              <a:t>　　　　　　</a:t>
            </a:r>
            <a:r>
              <a:rPr kumimoji="1" lang="ja-JP" altLang="en-US" sz="1600" dirty="0">
                <a:latin typeface="+mn-ea"/>
              </a:rPr>
              <a:t>参考：「オホーツクの観光戦略と公共交通の在り方」</a:t>
            </a:r>
            <a:endParaRPr kumimoji="1" lang="en-US" altLang="ja-JP" sz="1600" dirty="0">
              <a:latin typeface="+mn-ea"/>
            </a:endParaRPr>
          </a:p>
          <a:p>
            <a:pPr marL="0" indent="0">
              <a:buNone/>
            </a:pPr>
            <a:r>
              <a:rPr lang="ja-JP" altLang="en-US" sz="1600" dirty="0">
                <a:latin typeface="AR P丸ゴシック体E" panose="020F0900000000000000" pitchFamily="50" charset="-128"/>
                <a:ea typeface="AR P丸ゴシック体E" panose="020F0900000000000000" pitchFamily="50" charset="-128"/>
              </a:rPr>
              <a:t>　　　　　　　　　</a:t>
            </a:r>
            <a:r>
              <a:rPr lang="en-US" altLang="ja-JP" sz="1400" dirty="0">
                <a:ea typeface="AR P丸ゴシック体E" panose="020F0900000000000000" pitchFamily="50" charset="-128"/>
              </a:rPr>
              <a:t>https://www.okhotsk.biz/gingasen_net/t2_5gatu.pdf</a:t>
            </a:r>
            <a:endParaRPr kumimoji="1" lang="en-US" altLang="ja-JP" sz="1400" dirty="0">
              <a:ea typeface="AR P丸ゴシック体E" panose="020F0900000000000000" pitchFamily="50" charset="-128"/>
            </a:endParaRPr>
          </a:p>
        </p:txBody>
      </p:sp>
      <p:sp>
        <p:nvSpPr>
          <p:cNvPr id="4" name="タイトル 1">
            <a:extLst>
              <a:ext uri="{FF2B5EF4-FFF2-40B4-BE49-F238E27FC236}">
                <a16:creationId xmlns:a16="http://schemas.microsoft.com/office/drawing/2014/main" id="{9454D561-02EC-7F9F-DFFD-24459AF664E5}"/>
              </a:ext>
            </a:extLst>
          </p:cNvPr>
          <p:cNvSpPr>
            <a:spLocks noGrp="1"/>
          </p:cNvSpPr>
          <p:nvPr>
            <p:ph type="title"/>
          </p:nvPr>
        </p:nvSpPr>
        <p:spPr>
          <a:xfrm>
            <a:off x="838200" y="365126"/>
            <a:ext cx="10515600" cy="434974"/>
          </a:xfrm>
        </p:spPr>
        <p:txBody>
          <a:bodyPr>
            <a:normAutofit/>
          </a:bodyPr>
          <a:lstStyle/>
          <a:p>
            <a:pPr algn="l"/>
            <a:r>
              <a:rPr lang="ja-JP" altLang="en-US" sz="2000" dirty="0">
                <a:latin typeface="AR P丸ゴシック体E" panose="020F0900000000000000" pitchFamily="50" charset="-128"/>
                <a:ea typeface="AR P丸ゴシック体E" panose="020F0900000000000000" pitchFamily="50" charset="-128"/>
              </a:rPr>
              <a:t>地方鉄道を残すために必要な</a:t>
            </a:r>
            <a:r>
              <a:rPr lang="en-US" altLang="ja-JP" sz="2000" dirty="0">
                <a:latin typeface="AR P丸ゴシック体E" panose="020F0900000000000000" pitchFamily="50" charset="-128"/>
                <a:ea typeface="AR P丸ゴシック体E" panose="020F0900000000000000" pitchFamily="50" charset="-128"/>
              </a:rPr>
              <a:t>3</a:t>
            </a:r>
            <a:r>
              <a:rPr lang="ja-JP" altLang="en-US" sz="2000" dirty="0">
                <a:latin typeface="AR P丸ゴシック体E" panose="020F0900000000000000" pitchFamily="50" charset="-128"/>
                <a:ea typeface="AR P丸ゴシック体E" panose="020F0900000000000000" pitchFamily="50" charset="-128"/>
              </a:rPr>
              <a:t>つの事</a:t>
            </a:r>
            <a:r>
              <a:rPr kumimoji="1" lang="ja-JP" altLang="en-US" sz="2000" dirty="0">
                <a:latin typeface="AR P丸ゴシック体E" panose="020F0900000000000000" pitchFamily="50" charset="-128"/>
                <a:ea typeface="AR P丸ゴシック体E" panose="020F0900000000000000" pitchFamily="50" charset="-128"/>
              </a:rPr>
              <a:t>ー</a:t>
            </a:r>
            <a:r>
              <a:rPr kumimoji="1" lang="en-US" altLang="ja-JP" sz="2000" dirty="0">
                <a:latin typeface="AR P丸ゴシック体E" panose="020F0900000000000000" pitchFamily="50" charset="-128"/>
                <a:ea typeface="AR P丸ゴシック体E" panose="020F0900000000000000" pitchFamily="50" charset="-128"/>
              </a:rPr>
              <a:t>1</a:t>
            </a:r>
            <a:r>
              <a:rPr kumimoji="1" lang="ja-JP" altLang="en-US" sz="2000" dirty="0">
                <a:latin typeface="AR P丸ゴシック体E" panose="020F0900000000000000" pitchFamily="50" charset="-128"/>
                <a:ea typeface="AR P丸ゴシック体E" panose="020F0900000000000000" pitchFamily="50" charset="-128"/>
              </a:rPr>
              <a:t>つの前提と</a:t>
            </a:r>
            <a:r>
              <a:rPr kumimoji="1" lang="en-US" altLang="ja-JP" sz="2000" dirty="0">
                <a:latin typeface="AR P丸ゴシック体E" panose="020F0900000000000000" pitchFamily="50" charset="-128"/>
                <a:ea typeface="AR P丸ゴシック体E" panose="020F0900000000000000" pitchFamily="50" charset="-128"/>
              </a:rPr>
              <a:t>2</a:t>
            </a:r>
            <a:r>
              <a:rPr kumimoji="1" lang="ja-JP" altLang="en-US" sz="2000" dirty="0">
                <a:latin typeface="AR P丸ゴシック体E" panose="020F0900000000000000" pitchFamily="50" charset="-128"/>
                <a:ea typeface="AR P丸ゴシック体E" panose="020F0900000000000000" pitchFamily="50" charset="-128"/>
              </a:rPr>
              <a:t>つの課題</a:t>
            </a:r>
            <a:r>
              <a:rPr lang="ja-JP" altLang="en-US" sz="2000" dirty="0">
                <a:latin typeface="AR P丸ゴシック体E" panose="020F0900000000000000" pitchFamily="50" charset="-128"/>
                <a:ea typeface="AR P丸ゴシック体E" panose="020F0900000000000000" pitchFamily="50" charset="-128"/>
              </a:rPr>
              <a:t>ー</a:t>
            </a:r>
            <a:endParaRPr kumimoji="1" lang="ja-JP" altLang="en-US" sz="2000" dirty="0">
              <a:latin typeface="AR P丸ゴシック体E" panose="020F0900000000000000" pitchFamily="50" charset="-128"/>
              <a:ea typeface="AR P丸ゴシック体E" panose="020F0900000000000000" pitchFamily="50" charset="-128"/>
            </a:endParaRPr>
          </a:p>
        </p:txBody>
      </p:sp>
      <p:pic>
        <p:nvPicPr>
          <p:cNvPr id="5" name="図 4">
            <a:extLst>
              <a:ext uri="{FF2B5EF4-FFF2-40B4-BE49-F238E27FC236}">
                <a16:creationId xmlns:a16="http://schemas.microsoft.com/office/drawing/2014/main" id="{2897F492-BE14-4110-05A8-8A7C1A4F4DEB}"/>
              </a:ext>
            </a:extLst>
          </p:cNvPr>
          <p:cNvPicPr>
            <a:picLocks noChangeAspect="1"/>
          </p:cNvPicPr>
          <p:nvPr/>
        </p:nvPicPr>
        <p:blipFill>
          <a:blip r:embed="rId2"/>
          <a:stretch>
            <a:fillRect/>
          </a:stretch>
        </p:blipFill>
        <p:spPr>
          <a:xfrm>
            <a:off x="7546109" y="4943331"/>
            <a:ext cx="1366982" cy="1366982"/>
          </a:xfrm>
          <a:prstGeom prst="rect">
            <a:avLst/>
          </a:prstGeom>
        </p:spPr>
      </p:pic>
    </p:spTree>
    <p:extLst>
      <p:ext uri="{BB962C8B-B14F-4D97-AF65-F5344CB8AC3E}">
        <p14:creationId xmlns:p14="http://schemas.microsoft.com/office/powerpoint/2010/main" val="989756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C654C2A2-DC5A-982C-8F1F-6FD22786B373}"/>
              </a:ext>
            </a:extLst>
          </p:cNvPr>
          <p:cNvSpPr>
            <a:spLocks noGrp="1"/>
          </p:cNvSpPr>
          <p:nvPr>
            <p:ph type="subTitle" idx="1"/>
          </p:nvPr>
        </p:nvSpPr>
        <p:spPr>
          <a:xfrm>
            <a:off x="866774" y="944563"/>
            <a:ext cx="9801225" cy="5427662"/>
          </a:xfrm>
        </p:spPr>
        <p:txBody>
          <a:bodyPr>
            <a:normAutofit/>
          </a:bodyPr>
          <a:lstStyle/>
          <a:p>
            <a:pPr algn="l"/>
            <a:r>
              <a:rPr kumimoji="1" lang="ja-JP" altLang="en-US" sz="1400" dirty="0"/>
              <a:t>第</a:t>
            </a:r>
            <a:r>
              <a:rPr kumimoji="1" lang="en-US" altLang="ja-JP" sz="1400" dirty="0"/>
              <a:t>1</a:t>
            </a:r>
            <a:r>
              <a:rPr kumimoji="1" lang="ja-JP" altLang="en-US" sz="1400" dirty="0"/>
              <a:t>の時代：鐡道院、鉄道省、国鉄の時代</a:t>
            </a:r>
            <a:endParaRPr kumimoji="1" lang="en-US" altLang="ja-JP" sz="1400" dirty="0"/>
          </a:p>
          <a:p>
            <a:pPr algn="l"/>
            <a:r>
              <a:rPr lang="ja-JP" altLang="en-US" sz="1400" dirty="0"/>
              <a:t>第</a:t>
            </a:r>
            <a:r>
              <a:rPr lang="en-US" altLang="ja-JP" sz="1400" dirty="0"/>
              <a:t>2</a:t>
            </a:r>
            <a:r>
              <a:rPr lang="ja-JP" altLang="en-US" sz="1400" dirty="0"/>
              <a:t>の時代：国鉄の分割民営化、</a:t>
            </a:r>
            <a:r>
              <a:rPr lang="en-US" altLang="ja-JP" sz="1400" dirty="0"/>
              <a:t>JR</a:t>
            </a:r>
            <a:r>
              <a:rPr lang="ja-JP" altLang="en-US" sz="1400" dirty="0"/>
              <a:t>の時代</a:t>
            </a:r>
            <a:endParaRPr lang="en-US" altLang="ja-JP" sz="1400" dirty="0"/>
          </a:p>
          <a:p>
            <a:pPr algn="l"/>
            <a:r>
              <a:rPr kumimoji="1" lang="ja-JP" altLang="en-US" dirty="0">
                <a:solidFill>
                  <a:srgbClr val="FF0000"/>
                </a:solidFill>
                <a:latin typeface="AR P丸ゴシック体E" panose="020F0900000000000000" pitchFamily="50" charset="-128"/>
                <a:ea typeface="AR P丸ゴシック体E" panose="020F0900000000000000" pitchFamily="50" charset="-128"/>
              </a:rPr>
              <a:t>第</a:t>
            </a:r>
            <a:r>
              <a:rPr kumimoji="1" lang="en-US" altLang="ja-JP" dirty="0">
                <a:solidFill>
                  <a:srgbClr val="FF0000"/>
                </a:solidFill>
                <a:latin typeface="AR P丸ゴシック体E" panose="020F0900000000000000" pitchFamily="50" charset="-128"/>
                <a:ea typeface="AR P丸ゴシック体E" panose="020F0900000000000000" pitchFamily="50" charset="-128"/>
              </a:rPr>
              <a:t>3</a:t>
            </a:r>
            <a:r>
              <a:rPr kumimoji="1" lang="ja-JP" altLang="en-US" dirty="0">
                <a:solidFill>
                  <a:srgbClr val="FF0000"/>
                </a:solidFill>
                <a:latin typeface="AR P丸ゴシック体E" panose="020F0900000000000000" pitchFamily="50" charset="-128"/>
                <a:ea typeface="AR P丸ゴシック体E" panose="020F0900000000000000" pitchFamily="50" charset="-128"/>
              </a:rPr>
              <a:t>の時代</a:t>
            </a:r>
            <a:r>
              <a:rPr kumimoji="1" lang="ja-JP" altLang="en-US" dirty="0">
                <a:latin typeface="AR P丸ゴシック体E" panose="020F0900000000000000" pitchFamily="50" charset="-128"/>
                <a:ea typeface="AR P丸ゴシック体E" panose="020F0900000000000000" pitchFamily="50" charset="-128"/>
              </a:rPr>
              <a:t>：</a:t>
            </a:r>
            <a:r>
              <a:rPr kumimoji="1" lang="en-US" altLang="ja-JP" dirty="0">
                <a:latin typeface="AR P丸ゴシック体E" panose="020F0900000000000000" pitchFamily="50" charset="-128"/>
                <a:ea typeface="AR P丸ゴシック体E" panose="020F0900000000000000" pitchFamily="50" charset="-128"/>
              </a:rPr>
              <a:t>2000</a:t>
            </a:r>
            <a:r>
              <a:rPr kumimoji="1" lang="ja-JP" altLang="en-US" dirty="0">
                <a:latin typeface="AR P丸ゴシック体E" panose="020F0900000000000000" pitchFamily="50" charset="-128"/>
                <a:ea typeface="AR P丸ゴシック体E" panose="020F0900000000000000" pitchFamily="50" charset="-128"/>
              </a:rPr>
              <a:t>年、</a:t>
            </a:r>
            <a:r>
              <a:rPr kumimoji="1" lang="ja-JP" altLang="en-US" dirty="0">
                <a:solidFill>
                  <a:schemeClr val="accent6">
                    <a:lumMod val="50000"/>
                  </a:schemeClr>
                </a:solidFill>
                <a:latin typeface="AR P丸ゴシック体E" panose="020F0900000000000000" pitchFamily="50" charset="-128"/>
                <a:ea typeface="AR P丸ゴシック体E" panose="020F0900000000000000" pitchFamily="50" charset="-128"/>
              </a:rPr>
              <a:t>鉄道事業法改正</a:t>
            </a:r>
            <a:r>
              <a:rPr kumimoji="1" lang="ja-JP" altLang="en-US" dirty="0">
                <a:latin typeface="AR P丸ゴシック体E" panose="020F0900000000000000" pitchFamily="50" charset="-128"/>
                <a:ea typeface="AR P丸ゴシック体E" panose="020F0900000000000000" pitchFamily="50" charset="-128"/>
              </a:rPr>
              <a:t>以後</a:t>
            </a:r>
            <a:endParaRPr kumimoji="1" lang="en-US" altLang="ja-JP" dirty="0">
              <a:latin typeface="AR P丸ゴシック体E" panose="020F0900000000000000" pitchFamily="50" charset="-128"/>
              <a:ea typeface="AR P丸ゴシック体E" panose="020F0900000000000000" pitchFamily="50" charset="-128"/>
            </a:endParaRPr>
          </a:p>
          <a:p>
            <a:pPr algn="l"/>
            <a:r>
              <a:rPr lang="ja-JP" altLang="en-US" dirty="0">
                <a:latin typeface="AR P丸ゴシック体E" panose="020F0900000000000000" pitchFamily="50" charset="-128"/>
                <a:ea typeface="AR P丸ゴシック体E" panose="020F0900000000000000" pitchFamily="50" charset="-128"/>
              </a:rPr>
              <a:t>　</a:t>
            </a:r>
            <a:r>
              <a:rPr lang="ja-JP" altLang="en-US" sz="1800" b="1" dirty="0">
                <a:latin typeface="+mn-ea"/>
              </a:rPr>
              <a:t>需給調整規制の撤廃</a:t>
            </a:r>
            <a:r>
              <a:rPr lang="ja-JP" altLang="en-US" sz="1800" dirty="0">
                <a:latin typeface="+mn-ea"/>
              </a:rPr>
              <a:t>：参入は免許制から許可制に</a:t>
            </a:r>
            <a:endParaRPr lang="en-US" altLang="ja-JP" sz="1800" dirty="0">
              <a:latin typeface="+mn-ea"/>
            </a:endParaRPr>
          </a:p>
          <a:p>
            <a:pPr algn="l"/>
            <a:r>
              <a:rPr lang="ja-JP" altLang="en-US" sz="1800" dirty="0">
                <a:latin typeface="+mn-ea"/>
              </a:rPr>
              <a:t>　　　　　　　　　　</a:t>
            </a:r>
            <a:r>
              <a:rPr lang="ja-JP" altLang="en-US" dirty="0">
                <a:latin typeface="+mn-ea"/>
              </a:rPr>
              <a:t>　</a:t>
            </a:r>
            <a:r>
              <a:rPr lang="ja-JP" altLang="en-US" sz="1800" dirty="0">
                <a:latin typeface="+mn-ea"/>
              </a:rPr>
              <a:t>撤退は許可制からから届出制に</a:t>
            </a:r>
            <a:endParaRPr lang="en-US" altLang="ja-JP" sz="1800" dirty="0">
              <a:latin typeface="+mn-ea"/>
            </a:endParaRPr>
          </a:p>
          <a:p>
            <a:pPr algn="l"/>
            <a:r>
              <a:rPr lang="ja-JP" altLang="en-US" sz="1800" dirty="0">
                <a:latin typeface="+mn-ea"/>
                <a:ea typeface="AR P丸ゴシック体E" panose="020F0900000000000000" pitchFamily="50" charset="-128"/>
              </a:rPr>
              <a:t>　　</a:t>
            </a:r>
            <a:r>
              <a:rPr lang="ja-JP" altLang="en-US" sz="1400" dirty="0">
                <a:latin typeface="+mn-ea"/>
              </a:rPr>
              <a:t>改正前後で、廃線延長は</a:t>
            </a:r>
            <a:r>
              <a:rPr lang="ja-JP" altLang="en-US" sz="1400" b="1" dirty="0">
                <a:solidFill>
                  <a:srgbClr val="FF0000"/>
                </a:solidFill>
                <a:latin typeface="+mn-ea"/>
              </a:rPr>
              <a:t>大手私鉄で</a:t>
            </a:r>
            <a:r>
              <a:rPr lang="en-US" altLang="ja-JP" sz="1400" b="1" dirty="0">
                <a:solidFill>
                  <a:srgbClr val="FF0000"/>
                </a:solidFill>
                <a:latin typeface="+mn-ea"/>
              </a:rPr>
              <a:t>73.6</a:t>
            </a:r>
            <a:r>
              <a:rPr lang="ja-JP" altLang="en-US" sz="1400" b="1" dirty="0">
                <a:solidFill>
                  <a:srgbClr val="FF0000"/>
                </a:solidFill>
                <a:latin typeface="+mn-ea"/>
              </a:rPr>
              <a:t>倍、三セクは</a:t>
            </a:r>
            <a:r>
              <a:rPr lang="en-US" altLang="ja-JP" sz="1400" b="1" dirty="0">
                <a:solidFill>
                  <a:srgbClr val="FF0000"/>
                </a:solidFill>
                <a:latin typeface="+mn-ea"/>
              </a:rPr>
              <a:t>37.3</a:t>
            </a:r>
            <a:r>
              <a:rPr lang="ja-JP" altLang="en-US" sz="1400" b="1" dirty="0">
                <a:solidFill>
                  <a:srgbClr val="FF0000"/>
                </a:solidFill>
                <a:latin typeface="+mn-ea"/>
              </a:rPr>
              <a:t>倍</a:t>
            </a:r>
            <a:r>
              <a:rPr lang="ja-JP" altLang="en-US" sz="1400" dirty="0">
                <a:latin typeface="+mn-ea"/>
              </a:rPr>
              <a:t>（全体で</a:t>
            </a:r>
            <a:r>
              <a:rPr lang="en-US" altLang="ja-JP" sz="1400" dirty="0">
                <a:latin typeface="+mn-ea"/>
              </a:rPr>
              <a:t>2</a:t>
            </a:r>
            <a:r>
              <a:rPr lang="ja-JP" altLang="en-US" sz="1400" dirty="0">
                <a:latin typeface="+mn-ea"/>
              </a:rPr>
              <a:t>・</a:t>
            </a:r>
            <a:r>
              <a:rPr lang="en-US" altLang="ja-JP" sz="1400" dirty="0">
                <a:latin typeface="+mn-ea"/>
              </a:rPr>
              <a:t>13</a:t>
            </a:r>
            <a:r>
              <a:rPr lang="ja-JP" altLang="en-US" sz="1400" dirty="0">
                <a:latin typeface="+mn-ea"/>
              </a:rPr>
              <a:t>倍）</a:t>
            </a:r>
            <a:endParaRPr lang="en-US" altLang="ja-JP" sz="1400" dirty="0">
              <a:latin typeface="+mn-ea"/>
            </a:endParaRPr>
          </a:p>
          <a:p>
            <a:pPr algn="l"/>
            <a:r>
              <a:rPr lang="ja-JP" altLang="en-US" dirty="0">
                <a:latin typeface="AR P丸ゴシック体E" panose="020F0900000000000000" pitchFamily="50" charset="-128"/>
                <a:ea typeface="AR P丸ゴシック体E" panose="020F0900000000000000" pitchFamily="50" charset="-128"/>
              </a:rPr>
              <a:t>２００６年：ふるさと銀河線が廃線</a:t>
            </a:r>
            <a:endParaRPr lang="en-US" altLang="ja-JP" dirty="0">
              <a:latin typeface="AR P丸ゴシック体E" panose="020F0900000000000000" pitchFamily="50" charset="-128"/>
              <a:ea typeface="AR P丸ゴシック体E" panose="020F0900000000000000" pitchFamily="50" charset="-128"/>
            </a:endParaRPr>
          </a:p>
          <a:p>
            <a:pPr algn="l"/>
            <a:r>
              <a:rPr lang="en-US" altLang="ja-JP" dirty="0">
                <a:latin typeface="AR P丸ゴシック体E" panose="020F0900000000000000" pitchFamily="50" charset="-128"/>
                <a:ea typeface="AR P丸ゴシック体E" panose="020F0900000000000000" pitchFamily="50" charset="-128"/>
              </a:rPr>
              <a:t>2016</a:t>
            </a:r>
            <a:r>
              <a:rPr lang="ja-JP" altLang="en-US" dirty="0">
                <a:latin typeface="AR P丸ゴシック体E" panose="020F0900000000000000" pitchFamily="50" charset="-128"/>
                <a:ea typeface="AR P丸ゴシック体E" panose="020F0900000000000000" pitchFamily="50" charset="-128"/>
              </a:rPr>
              <a:t>年：</a:t>
            </a:r>
            <a:r>
              <a:rPr lang="en-US" altLang="ja-JP" dirty="0">
                <a:latin typeface="AR P丸ゴシック体E" panose="020F0900000000000000" pitchFamily="50" charset="-128"/>
                <a:ea typeface="AR P丸ゴシック体E" panose="020F0900000000000000" pitchFamily="50" charset="-128"/>
              </a:rPr>
              <a:t>J</a:t>
            </a:r>
            <a:r>
              <a:rPr lang="ja-JP" altLang="en-US" dirty="0">
                <a:latin typeface="AR P丸ゴシック体E" panose="020F0900000000000000" pitchFamily="50" charset="-128"/>
                <a:ea typeface="AR P丸ゴシック体E" panose="020F0900000000000000" pitchFamily="50" charset="-128"/>
              </a:rPr>
              <a:t>Ｒ北海道「維持困難線区」を公表</a:t>
            </a:r>
            <a:endParaRPr lang="en-US" altLang="ja-JP" dirty="0">
              <a:latin typeface="AR P丸ゴシック体E" panose="020F0900000000000000" pitchFamily="50" charset="-128"/>
              <a:ea typeface="AR P丸ゴシック体E" panose="020F0900000000000000" pitchFamily="50" charset="-128"/>
            </a:endParaRPr>
          </a:p>
          <a:p>
            <a:pPr algn="l"/>
            <a:r>
              <a:rPr lang="ja-JP" altLang="en-US" dirty="0">
                <a:latin typeface="AR P丸ゴシック体E" panose="020F0900000000000000" pitchFamily="50" charset="-128"/>
                <a:ea typeface="AR P丸ゴシック体E" panose="020F0900000000000000" pitchFamily="50" charset="-128"/>
              </a:rPr>
              <a:t>　　　　</a:t>
            </a:r>
            <a:r>
              <a:rPr lang="ja-JP" altLang="en-US" sz="1600" b="1" dirty="0">
                <a:solidFill>
                  <a:schemeClr val="accent6">
                    <a:lumMod val="50000"/>
                  </a:schemeClr>
                </a:solidFill>
                <a:latin typeface="+mn-ea"/>
              </a:rPr>
              <a:t>夕張支線、赤線区５，黄色線区８</a:t>
            </a:r>
            <a:endParaRPr lang="en-US" altLang="ja-JP" sz="1600" b="1" dirty="0">
              <a:solidFill>
                <a:schemeClr val="accent6">
                  <a:lumMod val="50000"/>
                </a:schemeClr>
              </a:solidFill>
              <a:latin typeface="+mn-ea"/>
            </a:endParaRPr>
          </a:p>
          <a:p>
            <a:pPr algn="l"/>
            <a:r>
              <a:rPr lang="en-US" altLang="ja-JP" dirty="0">
                <a:latin typeface="AR P丸ゴシック体E" panose="020F0900000000000000" pitchFamily="50" charset="-128"/>
                <a:ea typeface="AR P丸ゴシック体E" panose="020F0900000000000000" pitchFamily="50" charset="-128"/>
              </a:rPr>
              <a:t>2022</a:t>
            </a:r>
            <a:r>
              <a:rPr lang="ja-JP" altLang="en-US" dirty="0">
                <a:latin typeface="AR P丸ゴシック体E" panose="020F0900000000000000" pitchFamily="50" charset="-128"/>
                <a:ea typeface="AR P丸ゴシック体E" panose="020F0900000000000000" pitchFamily="50" charset="-128"/>
              </a:rPr>
              <a:t>年：</a:t>
            </a:r>
            <a:r>
              <a:rPr lang="en-US" altLang="ja-JP" dirty="0">
                <a:latin typeface="AR P丸ゴシック体E" panose="020F0900000000000000" pitchFamily="50" charset="-128"/>
                <a:ea typeface="AR P丸ゴシック体E" panose="020F0900000000000000" pitchFamily="50" charset="-128"/>
              </a:rPr>
              <a:t>10</a:t>
            </a:r>
            <a:r>
              <a:rPr lang="ja-JP" altLang="en-US" dirty="0">
                <a:latin typeface="AR P丸ゴシック体E" panose="020F0900000000000000" pitchFamily="50" charset="-128"/>
                <a:ea typeface="AR P丸ゴシック体E" panose="020F0900000000000000" pitchFamily="50" charset="-128"/>
              </a:rPr>
              <a:t>月に</a:t>
            </a:r>
            <a:r>
              <a:rPr lang="en-US" altLang="ja-JP" dirty="0">
                <a:latin typeface="AR P丸ゴシック体E" panose="020F0900000000000000" pitchFamily="50" charset="-128"/>
                <a:ea typeface="AR P丸ゴシック体E" panose="020F0900000000000000" pitchFamily="50" charset="-128"/>
              </a:rPr>
              <a:t>J</a:t>
            </a:r>
            <a:r>
              <a:rPr lang="ja-JP" altLang="en-US" dirty="0">
                <a:latin typeface="AR P丸ゴシック体E" panose="020F0900000000000000" pitchFamily="50" charset="-128"/>
                <a:ea typeface="AR P丸ゴシック体E" panose="020F0900000000000000" pitchFamily="50" charset="-128"/>
              </a:rPr>
              <a:t>Ｒ西日本、</a:t>
            </a:r>
            <a:r>
              <a:rPr lang="en-US" altLang="ja-JP" dirty="0">
                <a:latin typeface="AR P丸ゴシック体E" panose="020F0900000000000000" pitchFamily="50" charset="-128"/>
                <a:ea typeface="AR P丸ゴシック体E" panose="020F0900000000000000" pitchFamily="50" charset="-128"/>
              </a:rPr>
              <a:t>11</a:t>
            </a:r>
            <a:r>
              <a:rPr lang="ja-JP" altLang="en-US" dirty="0">
                <a:latin typeface="AR P丸ゴシック体E" panose="020F0900000000000000" pitchFamily="50" charset="-128"/>
                <a:ea typeface="AR P丸ゴシック体E" panose="020F0900000000000000" pitchFamily="50" charset="-128"/>
              </a:rPr>
              <a:t>月に</a:t>
            </a:r>
            <a:r>
              <a:rPr lang="en-US" altLang="ja-JP" dirty="0">
                <a:latin typeface="AR P丸ゴシック体E" panose="020F0900000000000000" pitchFamily="50" charset="-128"/>
                <a:ea typeface="AR P丸ゴシック体E" panose="020F0900000000000000" pitchFamily="50" charset="-128"/>
              </a:rPr>
              <a:t>J</a:t>
            </a:r>
            <a:r>
              <a:rPr lang="ja-JP" altLang="en-US" dirty="0">
                <a:latin typeface="AR P丸ゴシック体E" panose="020F0900000000000000" pitchFamily="50" charset="-128"/>
                <a:ea typeface="AR P丸ゴシック体E" panose="020F0900000000000000" pitchFamily="50" charset="-128"/>
              </a:rPr>
              <a:t>Ｒ東日本が</a:t>
            </a:r>
            <a:endParaRPr lang="en-US" altLang="ja-JP" dirty="0">
              <a:latin typeface="AR P丸ゴシック体E" panose="020F0900000000000000" pitchFamily="50" charset="-128"/>
              <a:ea typeface="AR P丸ゴシック体E" panose="020F0900000000000000" pitchFamily="50" charset="-128"/>
            </a:endParaRPr>
          </a:p>
          <a:p>
            <a:pPr algn="l"/>
            <a:r>
              <a:rPr lang="ja-JP" altLang="en-US" dirty="0">
                <a:latin typeface="AR P丸ゴシック体E" panose="020F0900000000000000" pitchFamily="50" charset="-128"/>
                <a:ea typeface="AR P丸ゴシック体E" panose="020F0900000000000000" pitchFamily="50" charset="-128"/>
              </a:rPr>
              <a:t>　　　　維持困難線区を公表</a:t>
            </a:r>
            <a:endParaRPr lang="en-US" altLang="ja-JP" dirty="0">
              <a:latin typeface="AR P丸ゴシック体E" panose="020F0900000000000000" pitchFamily="50" charset="-128"/>
              <a:ea typeface="AR P丸ゴシック体E" panose="020F0900000000000000" pitchFamily="50" charset="-128"/>
            </a:endParaRPr>
          </a:p>
          <a:p>
            <a:pPr algn="l"/>
            <a:r>
              <a:rPr lang="ja-JP" altLang="en-US" sz="1600" dirty="0">
                <a:latin typeface="AR P丸ゴシック体E" panose="020F0900000000000000" pitchFamily="50" charset="-128"/>
                <a:ea typeface="AR P丸ゴシック体E" panose="020F0900000000000000" pitchFamily="50" charset="-128"/>
              </a:rPr>
              <a:t>　　　　　　</a:t>
            </a:r>
            <a:r>
              <a:rPr lang="en-US" altLang="ja-JP" sz="1600" b="1" dirty="0">
                <a:solidFill>
                  <a:schemeClr val="accent6">
                    <a:lumMod val="50000"/>
                  </a:schemeClr>
                </a:solidFill>
                <a:latin typeface="+mn-ea"/>
              </a:rPr>
              <a:t>JR</a:t>
            </a:r>
            <a:r>
              <a:rPr lang="ja-JP" altLang="en-US" sz="1600" b="1" dirty="0">
                <a:solidFill>
                  <a:schemeClr val="accent6">
                    <a:lumMod val="50000"/>
                  </a:schemeClr>
                </a:solidFill>
                <a:latin typeface="+mn-ea"/>
              </a:rPr>
              <a:t>西日本</a:t>
            </a:r>
            <a:r>
              <a:rPr lang="en-US" altLang="ja-JP" sz="1600" b="1" dirty="0">
                <a:solidFill>
                  <a:schemeClr val="accent6">
                    <a:lumMod val="50000"/>
                  </a:schemeClr>
                </a:solidFill>
                <a:latin typeface="+mn-ea"/>
              </a:rPr>
              <a:t>17</a:t>
            </a:r>
            <a:r>
              <a:rPr lang="ja-JP" altLang="en-US" sz="1600" b="1" dirty="0">
                <a:solidFill>
                  <a:schemeClr val="accent6">
                    <a:lumMod val="50000"/>
                  </a:schemeClr>
                </a:solidFill>
                <a:latin typeface="+mn-ea"/>
              </a:rPr>
              <a:t>線区</a:t>
            </a:r>
            <a:r>
              <a:rPr lang="en-US" altLang="ja-JP" sz="1600" b="1" dirty="0">
                <a:solidFill>
                  <a:schemeClr val="accent6">
                    <a:lumMod val="50000"/>
                  </a:schemeClr>
                </a:solidFill>
                <a:latin typeface="+mn-ea"/>
              </a:rPr>
              <a:t>30</a:t>
            </a:r>
            <a:r>
              <a:rPr lang="ja-JP" altLang="en-US" sz="1600" b="1" dirty="0">
                <a:solidFill>
                  <a:schemeClr val="accent6">
                    <a:lumMod val="50000"/>
                  </a:schemeClr>
                </a:solidFill>
                <a:latin typeface="+mn-ea"/>
              </a:rPr>
              <a:t>区間　</a:t>
            </a:r>
            <a:r>
              <a:rPr lang="en-US" altLang="ja-JP" sz="1600" b="1" dirty="0">
                <a:solidFill>
                  <a:schemeClr val="accent6">
                    <a:lumMod val="50000"/>
                  </a:schemeClr>
                </a:solidFill>
                <a:latin typeface="+mn-ea"/>
              </a:rPr>
              <a:t>JR</a:t>
            </a:r>
            <a:r>
              <a:rPr lang="ja-JP" altLang="en-US" sz="1600" b="1" dirty="0">
                <a:solidFill>
                  <a:schemeClr val="accent6">
                    <a:lumMod val="50000"/>
                  </a:schemeClr>
                </a:solidFill>
                <a:latin typeface="+mn-ea"/>
              </a:rPr>
              <a:t>東日本</a:t>
            </a:r>
            <a:r>
              <a:rPr lang="en-US" altLang="ja-JP" sz="1600" b="1" dirty="0">
                <a:solidFill>
                  <a:schemeClr val="accent6">
                    <a:lumMod val="50000"/>
                  </a:schemeClr>
                </a:solidFill>
                <a:latin typeface="+mn-ea"/>
              </a:rPr>
              <a:t>34</a:t>
            </a:r>
            <a:r>
              <a:rPr lang="ja-JP" altLang="en-US" sz="1600" b="1" dirty="0">
                <a:solidFill>
                  <a:schemeClr val="accent6">
                    <a:lumMod val="50000"/>
                  </a:schemeClr>
                </a:solidFill>
                <a:latin typeface="+mn-ea"/>
              </a:rPr>
              <a:t>線区</a:t>
            </a:r>
            <a:r>
              <a:rPr lang="en-US" altLang="ja-JP" sz="1600" b="1" dirty="0">
                <a:solidFill>
                  <a:schemeClr val="accent6">
                    <a:lumMod val="50000"/>
                  </a:schemeClr>
                </a:solidFill>
                <a:latin typeface="+mn-ea"/>
              </a:rPr>
              <a:t>62</a:t>
            </a:r>
            <a:r>
              <a:rPr lang="ja-JP" altLang="en-US" sz="1600" b="1" dirty="0">
                <a:solidFill>
                  <a:schemeClr val="accent6">
                    <a:lumMod val="50000"/>
                  </a:schemeClr>
                </a:solidFill>
                <a:latin typeface="+mn-ea"/>
              </a:rPr>
              <a:t>区間</a:t>
            </a:r>
            <a:endParaRPr lang="en-US" altLang="ja-JP" sz="1600" b="1" dirty="0">
              <a:solidFill>
                <a:schemeClr val="accent6">
                  <a:lumMod val="50000"/>
                </a:schemeClr>
              </a:solidFill>
              <a:latin typeface="+mn-ea"/>
            </a:endParaRPr>
          </a:p>
        </p:txBody>
      </p:sp>
      <p:sp>
        <p:nvSpPr>
          <p:cNvPr id="4" name="タイトル 1">
            <a:extLst>
              <a:ext uri="{FF2B5EF4-FFF2-40B4-BE49-F238E27FC236}">
                <a16:creationId xmlns:a16="http://schemas.microsoft.com/office/drawing/2014/main" id="{69680951-8A98-C4A4-A733-753F72F2CA31}"/>
              </a:ext>
            </a:extLst>
          </p:cNvPr>
          <p:cNvSpPr>
            <a:spLocks noGrp="1"/>
          </p:cNvSpPr>
          <p:nvPr>
            <p:ph type="ctrTitle"/>
          </p:nvPr>
        </p:nvSpPr>
        <p:spPr>
          <a:xfrm>
            <a:off x="866775" y="123826"/>
            <a:ext cx="10010775" cy="552450"/>
          </a:xfrm>
        </p:spPr>
        <p:txBody>
          <a:bodyPr>
            <a:normAutofit/>
          </a:bodyPr>
          <a:lstStyle/>
          <a:p>
            <a:pPr algn="l"/>
            <a:r>
              <a:rPr kumimoji="1" lang="ja-JP" altLang="en-US" sz="2000" dirty="0">
                <a:latin typeface="AR P丸ゴシック体E" panose="020F0900000000000000" pitchFamily="50" charset="-128"/>
                <a:ea typeface="AR P丸ゴシック体E" panose="020F0900000000000000" pitchFamily="50" charset="-128"/>
              </a:rPr>
              <a:t>廃線問題に</a:t>
            </a:r>
            <a:r>
              <a:rPr lang="ja-JP" altLang="en-US" sz="2000" dirty="0">
                <a:latin typeface="AR P丸ゴシック体E" panose="020F0900000000000000" pitchFamily="50" charset="-128"/>
                <a:ea typeface="AR P丸ゴシック体E" panose="020F0900000000000000" pitchFamily="50" charset="-128"/>
              </a:rPr>
              <a:t>直面する全国の地方鉄道</a:t>
            </a:r>
            <a:r>
              <a:rPr kumimoji="1" lang="ja-JP" altLang="en-US" sz="2000" dirty="0">
                <a:latin typeface="AR P丸ゴシック体E" panose="020F0900000000000000" pitchFamily="50" charset="-128"/>
                <a:ea typeface="AR P丸ゴシック体E" panose="020F0900000000000000" pitchFamily="50" charset="-128"/>
              </a:rPr>
              <a:t>ー鉄道「第</a:t>
            </a:r>
            <a:r>
              <a:rPr kumimoji="1" lang="en-US" altLang="ja-JP" sz="2000" dirty="0">
                <a:latin typeface="AR P丸ゴシック体E" panose="020F0900000000000000" pitchFamily="50" charset="-128"/>
                <a:ea typeface="AR P丸ゴシック体E" panose="020F0900000000000000" pitchFamily="50" charset="-128"/>
              </a:rPr>
              <a:t>3</a:t>
            </a:r>
            <a:r>
              <a:rPr kumimoji="1" lang="ja-JP" altLang="en-US" sz="2000" dirty="0">
                <a:latin typeface="AR P丸ゴシック体E" panose="020F0900000000000000" pitchFamily="50" charset="-128"/>
                <a:ea typeface="AR P丸ゴシック体E" panose="020F0900000000000000" pitchFamily="50" charset="-128"/>
              </a:rPr>
              <a:t>の時代」がもたらしているもの</a:t>
            </a:r>
            <a:r>
              <a:rPr lang="ja-JP" altLang="en-US" sz="2000" dirty="0">
                <a:latin typeface="AR P丸ゴシック体E" panose="020F0900000000000000" pitchFamily="50" charset="-128"/>
                <a:ea typeface="AR P丸ゴシック体E" panose="020F0900000000000000" pitchFamily="50" charset="-128"/>
              </a:rPr>
              <a:t>ー</a:t>
            </a:r>
            <a:endParaRPr kumimoji="1" lang="ja-JP" altLang="en-US" sz="2000" dirty="0">
              <a:latin typeface="AR P丸ゴシック体E" panose="020F0900000000000000" pitchFamily="50" charset="-128"/>
              <a:ea typeface="AR P丸ゴシック体E" panose="020F0900000000000000" pitchFamily="50" charset="-128"/>
            </a:endParaRPr>
          </a:p>
        </p:txBody>
      </p:sp>
      <p:pic>
        <p:nvPicPr>
          <p:cNvPr id="7" name="図 6">
            <a:extLst>
              <a:ext uri="{FF2B5EF4-FFF2-40B4-BE49-F238E27FC236}">
                <a16:creationId xmlns:a16="http://schemas.microsoft.com/office/drawing/2014/main" id="{94CA0A96-0BE1-1887-CAF5-2F0ECFA4BB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5820" y="783492"/>
            <a:ext cx="3815507" cy="5342986"/>
          </a:xfrm>
          <a:prstGeom prst="rect">
            <a:avLst/>
          </a:prstGeom>
        </p:spPr>
      </p:pic>
      <p:sp>
        <p:nvSpPr>
          <p:cNvPr id="8" name="テキスト ボックス 7">
            <a:extLst>
              <a:ext uri="{FF2B5EF4-FFF2-40B4-BE49-F238E27FC236}">
                <a16:creationId xmlns:a16="http://schemas.microsoft.com/office/drawing/2014/main" id="{111F8F1A-6D2E-FE6E-1A05-43E16F13B349}"/>
              </a:ext>
            </a:extLst>
          </p:cNvPr>
          <p:cNvSpPr txBox="1"/>
          <p:nvPr/>
        </p:nvSpPr>
        <p:spPr>
          <a:xfrm>
            <a:off x="7781924" y="6033671"/>
            <a:ext cx="3543301" cy="338554"/>
          </a:xfrm>
          <a:prstGeom prst="rect">
            <a:avLst/>
          </a:prstGeom>
          <a:noFill/>
        </p:spPr>
        <p:txBody>
          <a:bodyPr wrap="square" rtlCol="0">
            <a:spAutoFit/>
          </a:bodyPr>
          <a:lstStyle/>
          <a:p>
            <a:r>
              <a:rPr kumimoji="1" lang="ja-JP" altLang="en-US" sz="800" dirty="0"/>
              <a:t>需給調整規制廃止前後における鉄軌道の廃止状況の変化に関する分析</a:t>
            </a:r>
          </a:p>
          <a:p>
            <a:r>
              <a:rPr kumimoji="1" lang="ja-JP" altLang="en-US" sz="800" dirty="0"/>
              <a:t>大阪産業大学教授波床正敏・工学部山本久彰</a:t>
            </a:r>
          </a:p>
        </p:txBody>
      </p:sp>
      <p:sp>
        <p:nvSpPr>
          <p:cNvPr id="9" name="楕円 8">
            <a:extLst>
              <a:ext uri="{FF2B5EF4-FFF2-40B4-BE49-F238E27FC236}">
                <a16:creationId xmlns:a16="http://schemas.microsoft.com/office/drawing/2014/main" id="{726591C6-50FF-8F72-BDCF-C7D412139F75}"/>
              </a:ext>
            </a:extLst>
          </p:cNvPr>
          <p:cNvSpPr/>
          <p:nvPr/>
        </p:nvSpPr>
        <p:spPr>
          <a:xfrm>
            <a:off x="8667750" y="4898587"/>
            <a:ext cx="381000" cy="117592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68C5A136-356D-B61C-715B-5C9FECC0E3BD}"/>
              </a:ext>
            </a:extLst>
          </p:cNvPr>
          <p:cNvSpPr/>
          <p:nvPr/>
        </p:nvSpPr>
        <p:spPr>
          <a:xfrm>
            <a:off x="9324976" y="4857750"/>
            <a:ext cx="381000" cy="117592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815199E5-D03F-BA65-28F1-78590C91BF3B}"/>
              </a:ext>
            </a:extLst>
          </p:cNvPr>
          <p:cNvSpPr/>
          <p:nvPr/>
        </p:nvSpPr>
        <p:spPr>
          <a:xfrm>
            <a:off x="11046817" y="4924572"/>
            <a:ext cx="381000" cy="117592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96275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94B79DB5-CC32-E232-6C47-376D4E50A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014" y="2192328"/>
            <a:ext cx="6334233" cy="2969171"/>
          </a:xfrm>
          <a:prstGeom prst="rect">
            <a:avLst/>
          </a:prstGeom>
        </p:spPr>
      </p:pic>
      <p:sp>
        <p:nvSpPr>
          <p:cNvPr id="3" name="コンテンツ プレースホルダー 2">
            <a:extLst>
              <a:ext uri="{FF2B5EF4-FFF2-40B4-BE49-F238E27FC236}">
                <a16:creationId xmlns:a16="http://schemas.microsoft.com/office/drawing/2014/main" id="{CFA0E9D5-0652-27A0-F599-36B6E2D88E70}"/>
              </a:ext>
            </a:extLst>
          </p:cNvPr>
          <p:cNvSpPr>
            <a:spLocks noGrp="1"/>
          </p:cNvSpPr>
          <p:nvPr>
            <p:ph idx="1"/>
          </p:nvPr>
        </p:nvSpPr>
        <p:spPr>
          <a:xfrm>
            <a:off x="838200" y="856546"/>
            <a:ext cx="10515600" cy="4351338"/>
          </a:xfrm>
        </p:spPr>
        <p:txBody>
          <a:bodyPr>
            <a:normAutofit/>
          </a:bodyPr>
          <a:lstStyle/>
          <a:p>
            <a:pPr marL="0" indent="0">
              <a:buNone/>
            </a:pPr>
            <a:r>
              <a:rPr kumimoji="1" lang="ja-JP" altLang="en-US" sz="1600" dirty="0">
                <a:latin typeface="AR P丸ゴシック体E" panose="020F0900000000000000" pitchFamily="50" charset="-128"/>
                <a:ea typeface="AR P丸ゴシック体E" panose="020F0900000000000000" pitchFamily="50" charset="-128"/>
              </a:rPr>
              <a:t>・「地域公共交通活性化再生法」の改正経緯と現在地</a:t>
            </a:r>
            <a:endParaRPr kumimoji="1" lang="en-US" altLang="ja-JP" sz="1600" dirty="0">
              <a:latin typeface="AR P丸ゴシック体E" panose="020F0900000000000000" pitchFamily="50" charset="-128"/>
              <a:ea typeface="AR P丸ゴシック体E" panose="020F0900000000000000" pitchFamily="50" charset="-128"/>
            </a:endParaRPr>
          </a:p>
          <a:p>
            <a:pPr marL="0" indent="0">
              <a:buNone/>
            </a:pPr>
            <a:r>
              <a:rPr lang="ja-JP" altLang="en-US" sz="1600" dirty="0">
                <a:latin typeface="AR P丸ゴシック体E" panose="020F0900000000000000" pitchFamily="50" charset="-128"/>
                <a:ea typeface="AR P丸ゴシック体E" panose="020F0900000000000000" pitchFamily="50" charset="-128"/>
              </a:rPr>
              <a:t>　</a:t>
            </a:r>
            <a:r>
              <a:rPr lang="en-US" altLang="ja-JP" sz="1400" dirty="0">
                <a:latin typeface="+mn-ea"/>
              </a:rPr>
              <a:t>2007</a:t>
            </a:r>
            <a:r>
              <a:rPr lang="ja-JP" altLang="en-US" sz="1400" dirty="0">
                <a:latin typeface="+mn-ea"/>
              </a:rPr>
              <a:t>年制定　</a:t>
            </a:r>
            <a:r>
              <a:rPr lang="ja-JP" altLang="en-US" sz="1400" b="1" dirty="0">
                <a:solidFill>
                  <a:schemeClr val="accent6">
                    <a:lumMod val="50000"/>
                  </a:schemeClr>
                </a:solidFill>
                <a:latin typeface="+mn-ea"/>
              </a:rPr>
              <a:t>事業の廃止届出を延期</a:t>
            </a:r>
            <a:r>
              <a:rPr lang="ja-JP" altLang="en-US" sz="1400" dirty="0">
                <a:latin typeface="+mn-ea"/>
              </a:rPr>
              <a:t>させ、</a:t>
            </a:r>
            <a:r>
              <a:rPr lang="ja-JP" altLang="en-US" sz="1400" dirty="0">
                <a:solidFill>
                  <a:schemeClr val="accent6">
                    <a:lumMod val="50000"/>
                  </a:schemeClr>
                </a:solidFill>
                <a:latin typeface="+mn-ea"/>
              </a:rPr>
              <a:t>地方自治体の支援により</a:t>
            </a:r>
            <a:r>
              <a:rPr lang="ja-JP" altLang="en-US" sz="1400" b="1" dirty="0">
                <a:solidFill>
                  <a:schemeClr val="accent6">
                    <a:lumMod val="50000"/>
                  </a:schemeClr>
                </a:solidFill>
                <a:latin typeface="+mn-ea"/>
              </a:rPr>
              <a:t>鉄道事業の維持</a:t>
            </a:r>
            <a:r>
              <a:rPr lang="ja-JP" altLang="en-US" sz="1400" dirty="0">
                <a:latin typeface="+mn-ea"/>
              </a:rPr>
              <a:t>を図る「鉄道再生事業」を規定</a:t>
            </a:r>
            <a:endParaRPr lang="en-US" altLang="ja-JP" sz="1400" dirty="0">
              <a:latin typeface="+mn-ea"/>
            </a:endParaRPr>
          </a:p>
          <a:p>
            <a:pPr marL="0" indent="0">
              <a:buNone/>
            </a:pPr>
            <a:r>
              <a:rPr kumimoji="1" lang="ja-JP" altLang="en-US" sz="1600" dirty="0">
                <a:latin typeface="AR P丸ゴシック体E" panose="020F0900000000000000" pitchFamily="50" charset="-128"/>
                <a:ea typeface="AR P丸ゴシック体E" panose="020F0900000000000000" pitchFamily="50" charset="-128"/>
              </a:rPr>
              <a:t>　</a:t>
            </a:r>
            <a:r>
              <a:rPr kumimoji="1" lang="en-US" altLang="ja-JP" sz="1400" dirty="0">
                <a:latin typeface="+mn-ea"/>
              </a:rPr>
              <a:t>2008</a:t>
            </a:r>
            <a:r>
              <a:rPr kumimoji="1" lang="ja-JP" altLang="en-US" sz="1400" dirty="0">
                <a:latin typeface="+mn-ea"/>
              </a:rPr>
              <a:t>年改正　</a:t>
            </a:r>
            <a:r>
              <a:rPr lang="zh-TW" altLang="en-US" sz="1400" dirty="0">
                <a:latin typeface="+mn-ea"/>
              </a:rPr>
              <a:t>鉄道事業再構築事業</a:t>
            </a:r>
            <a:r>
              <a:rPr lang="ja-JP" altLang="en-US" sz="1400" dirty="0">
                <a:latin typeface="+mn-ea"/>
              </a:rPr>
              <a:t>として、</a:t>
            </a:r>
            <a:r>
              <a:rPr kumimoji="1" lang="ja-JP" altLang="en-US" sz="1400" dirty="0">
                <a:latin typeface="+mn-ea"/>
              </a:rPr>
              <a:t>現行法では実施できない</a:t>
            </a:r>
            <a:r>
              <a:rPr kumimoji="1" lang="ja-JP" altLang="en-US" sz="1400" b="1" dirty="0">
                <a:solidFill>
                  <a:schemeClr val="accent6">
                    <a:lumMod val="50000"/>
                  </a:schemeClr>
                </a:solidFill>
                <a:latin typeface="+mn-ea"/>
              </a:rPr>
              <a:t>公有民営の上下分離</a:t>
            </a:r>
            <a:r>
              <a:rPr kumimoji="1" lang="ja-JP" altLang="en-US" sz="1400" dirty="0">
                <a:latin typeface="+mn-ea"/>
              </a:rPr>
              <a:t>を可能にする</a:t>
            </a:r>
            <a:endParaRPr kumimoji="1" lang="en-US" altLang="ja-JP" sz="1400" dirty="0">
              <a:latin typeface="+mn-ea"/>
            </a:endParaRPr>
          </a:p>
          <a:p>
            <a:pPr marL="0" indent="0">
              <a:buNone/>
            </a:pPr>
            <a:r>
              <a:rPr lang="ja-JP" altLang="en-US" sz="1400" dirty="0">
                <a:latin typeface="+mn-ea"/>
              </a:rPr>
              <a:t>　</a:t>
            </a:r>
            <a:r>
              <a:rPr lang="en-US" altLang="ja-JP" sz="1400" dirty="0">
                <a:latin typeface="+mn-ea"/>
              </a:rPr>
              <a:t>2023</a:t>
            </a:r>
            <a:r>
              <a:rPr lang="ja-JP" altLang="en-US" sz="1400" dirty="0">
                <a:latin typeface="+mn-ea"/>
              </a:rPr>
              <a:t>年改正　鉄道事業再構築事業を、</a:t>
            </a:r>
            <a:r>
              <a:rPr lang="ja-JP" altLang="en-US" sz="1400" b="1" dirty="0">
                <a:solidFill>
                  <a:schemeClr val="accent6">
                    <a:lumMod val="50000"/>
                  </a:schemeClr>
                </a:solidFill>
                <a:latin typeface="+mn-ea"/>
              </a:rPr>
              <a:t>社会資本整備総合交付金の対象</a:t>
            </a:r>
            <a:r>
              <a:rPr lang="ja-JP" altLang="en-US" sz="1400" dirty="0">
                <a:latin typeface="+mn-ea"/>
              </a:rPr>
              <a:t>とする</a:t>
            </a:r>
            <a:endParaRPr kumimoji="1" lang="ja-JP" altLang="en-US" sz="1400" dirty="0">
              <a:latin typeface="+mn-ea"/>
            </a:endParaRPr>
          </a:p>
        </p:txBody>
      </p:sp>
      <p:sp>
        <p:nvSpPr>
          <p:cNvPr id="4" name="タイトル 1">
            <a:extLst>
              <a:ext uri="{FF2B5EF4-FFF2-40B4-BE49-F238E27FC236}">
                <a16:creationId xmlns:a16="http://schemas.microsoft.com/office/drawing/2014/main" id="{5D7A0293-00FB-2FA5-0891-D21A9082291F}"/>
              </a:ext>
            </a:extLst>
          </p:cNvPr>
          <p:cNvSpPr>
            <a:spLocks noGrp="1"/>
          </p:cNvSpPr>
          <p:nvPr>
            <p:ph type="title"/>
          </p:nvPr>
        </p:nvSpPr>
        <p:spPr>
          <a:xfrm>
            <a:off x="838200" y="365125"/>
            <a:ext cx="10515600" cy="463549"/>
          </a:xfrm>
        </p:spPr>
        <p:txBody>
          <a:bodyPr>
            <a:normAutofit/>
          </a:bodyPr>
          <a:lstStyle/>
          <a:p>
            <a:pPr algn="l"/>
            <a:r>
              <a:rPr lang="ja-JP" altLang="en-US" sz="2000" dirty="0">
                <a:latin typeface="AR P丸ゴシック体E" panose="020F0900000000000000" pitchFamily="50" charset="-128"/>
                <a:ea typeface="AR P丸ゴシック体E" panose="020F0900000000000000" pitchFamily="50" charset="-128"/>
              </a:rPr>
              <a:t>国の鉄道政策の現在地点①</a:t>
            </a:r>
            <a:r>
              <a:rPr kumimoji="1" lang="ja-JP" altLang="en-US" sz="2000" dirty="0">
                <a:latin typeface="AR P丸ゴシック体E" panose="020F0900000000000000" pitchFamily="50" charset="-128"/>
                <a:ea typeface="AR P丸ゴシック体E" panose="020F0900000000000000" pitchFamily="50" charset="-128"/>
              </a:rPr>
              <a:t>ー活性化再生法では「第</a:t>
            </a:r>
            <a:r>
              <a:rPr kumimoji="1" lang="en-US" altLang="ja-JP" sz="2000" dirty="0">
                <a:latin typeface="AR P丸ゴシック体E" panose="020F0900000000000000" pitchFamily="50" charset="-128"/>
                <a:ea typeface="AR P丸ゴシック体E" panose="020F0900000000000000" pitchFamily="50" charset="-128"/>
              </a:rPr>
              <a:t>3</a:t>
            </a:r>
            <a:r>
              <a:rPr kumimoji="1" lang="ja-JP" altLang="en-US" sz="2000" dirty="0">
                <a:latin typeface="AR P丸ゴシック体E" panose="020F0900000000000000" pitchFamily="50" charset="-128"/>
                <a:ea typeface="AR P丸ゴシック体E" panose="020F0900000000000000" pitchFamily="50" charset="-128"/>
              </a:rPr>
              <a:t>の時代」は担えない</a:t>
            </a:r>
            <a:r>
              <a:rPr lang="ja-JP" altLang="en-US" sz="2000" dirty="0">
                <a:latin typeface="AR P丸ゴシック体E" panose="020F0900000000000000" pitchFamily="50" charset="-128"/>
                <a:ea typeface="AR P丸ゴシック体E" panose="020F0900000000000000" pitchFamily="50" charset="-128"/>
              </a:rPr>
              <a:t>ー</a:t>
            </a:r>
            <a:endParaRPr kumimoji="1" lang="ja-JP" altLang="en-US" sz="2000" dirty="0">
              <a:latin typeface="AR P丸ゴシック体E" panose="020F0900000000000000" pitchFamily="50" charset="-128"/>
              <a:ea typeface="AR P丸ゴシック体E" panose="020F0900000000000000" pitchFamily="50" charset="-128"/>
            </a:endParaRPr>
          </a:p>
        </p:txBody>
      </p:sp>
      <p:grpSp>
        <p:nvGrpSpPr>
          <p:cNvPr id="8" name="グループ化 7">
            <a:extLst>
              <a:ext uri="{FF2B5EF4-FFF2-40B4-BE49-F238E27FC236}">
                <a16:creationId xmlns:a16="http://schemas.microsoft.com/office/drawing/2014/main" id="{18CE4F43-252F-FE4D-91A5-1B0448A0F14A}"/>
              </a:ext>
            </a:extLst>
          </p:cNvPr>
          <p:cNvGrpSpPr/>
          <p:nvPr/>
        </p:nvGrpSpPr>
        <p:grpSpPr>
          <a:xfrm>
            <a:off x="6713107" y="2322256"/>
            <a:ext cx="2648743" cy="3486854"/>
            <a:chOff x="8638332" y="1146328"/>
            <a:chExt cx="2756852" cy="3978124"/>
          </a:xfrm>
        </p:grpSpPr>
        <p:sp>
          <p:nvSpPr>
            <p:cNvPr id="9" name="正方形/長方形 8">
              <a:extLst>
                <a:ext uri="{FF2B5EF4-FFF2-40B4-BE49-F238E27FC236}">
                  <a16:creationId xmlns:a16="http://schemas.microsoft.com/office/drawing/2014/main" id="{21C92FA9-DD39-65BF-14A7-BB227DC9A6FA}"/>
                </a:ext>
              </a:extLst>
            </p:cNvPr>
            <p:cNvSpPr/>
            <p:nvPr/>
          </p:nvSpPr>
          <p:spPr>
            <a:xfrm>
              <a:off x="9978936" y="1146328"/>
              <a:ext cx="1415845" cy="106188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dirty="0">
                  <a:solidFill>
                    <a:srgbClr val="FF0000"/>
                  </a:solidFill>
                </a:rPr>
                <a:t>地方自治体の負担</a:t>
              </a:r>
            </a:p>
          </p:txBody>
        </p:sp>
        <p:sp>
          <p:nvSpPr>
            <p:cNvPr id="10" name="正方形/長方形 9">
              <a:extLst>
                <a:ext uri="{FF2B5EF4-FFF2-40B4-BE49-F238E27FC236}">
                  <a16:creationId xmlns:a16="http://schemas.microsoft.com/office/drawing/2014/main" id="{3256B0E9-B157-81D7-BDCF-23D2D298C814}"/>
                </a:ext>
              </a:extLst>
            </p:cNvPr>
            <p:cNvSpPr/>
            <p:nvPr/>
          </p:nvSpPr>
          <p:spPr>
            <a:xfrm>
              <a:off x="9978936" y="2201643"/>
              <a:ext cx="1415845" cy="914398"/>
            </a:xfrm>
            <a:prstGeom prst="rect">
              <a:avLst/>
            </a:prstGeom>
            <a:solidFill>
              <a:schemeClr val="accent5">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D4DCF90-9A36-54D2-407C-82B9BFA5C2C3}"/>
                </a:ext>
              </a:extLst>
            </p:cNvPr>
            <p:cNvSpPr/>
            <p:nvPr/>
          </p:nvSpPr>
          <p:spPr>
            <a:xfrm>
              <a:off x="9979339" y="3088785"/>
              <a:ext cx="1415845" cy="2035666"/>
            </a:xfrm>
            <a:prstGeom prst="rect">
              <a:avLst/>
            </a:prstGeom>
            <a:solidFill>
              <a:schemeClr val="accent5">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72491131-2CEF-DEFD-91BF-39B44647F174}"/>
                </a:ext>
              </a:extLst>
            </p:cNvPr>
            <p:cNvSpPr txBox="1"/>
            <p:nvPr/>
          </p:nvSpPr>
          <p:spPr>
            <a:xfrm>
              <a:off x="10219745" y="3753732"/>
              <a:ext cx="1002890" cy="400110"/>
            </a:xfrm>
            <a:prstGeom prst="rect">
              <a:avLst/>
            </a:prstGeom>
            <a:noFill/>
          </p:spPr>
          <p:txBody>
            <a:bodyPr wrap="square" rtlCol="0">
              <a:spAutoFit/>
            </a:bodyPr>
            <a:lstStyle/>
            <a:p>
              <a:pPr algn="ctr"/>
              <a:r>
                <a:rPr kumimoji="1" lang="ja-JP" altLang="en-US" sz="1000" b="1" dirty="0"/>
                <a:t>社会資本整備</a:t>
              </a:r>
              <a:endParaRPr kumimoji="1" lang="en-US" altLang="ja-JP" sz="1000" b="1" dirty="0"/>
            </a:p>
            <a:p>
              <a:pPr algn="ctr"/>
              <a:r>
                <a:rPr kumimoji="1" lang="ja-JP" altLang="en-US" sz="1000" b="1" dirty="0"/>
                <a:t>総合交付金</a:t>
              </a:r>
            </a:p>
          </p:txBody>
        </p:sp>
        <p:sp>
          <p:nvSpPr>
            <p:cNvPr id="13" name="テキスト ボックス 12">
              <a:extLst>
                <a:ext uri="{FF2B5EF4-FFF2-40B4-BE49-F238E27FC236}">
                  <a16:creationId xmlns:a16="http://schemas.microsoft.com/office/drawing/2014/main" id="{28E6FCC8-BE8D-9F6E-A846-AB5497FC1F77}"/>
                </a:ext>
              </a:extLst>
            </p:cNvPr>
            <p:cNvSpPr txBox="1"/>
            <p:nvPr/>
          </p:nvSpPr>
          <p:spPr>
            <a:xfrm>
              <a:off x="10282106" y="4153842"/>
              <a:ext cx="858502" cy="276999"/>
            </a:xfrm>
            <a:prstGeom prst="rect">
              <a:avLst/>
            </a:prstGeom>
            <a:noFill/>
          </p:spPr>
          <p:txBody>
            <a:bodyPr wrap="square" rtlCol="0">
              <a:spAutoFit/>
            </a:bodyPr>
            <a:lstStyle/>
            <a:p>
              <a:r>
                <a:rPr lang="ja-JP" altLang="en-US" sz="1200" b="1" dirty="0">
                  <a:solidFill>
                    <a:srgbClr val="FF0000"/>
                  </a:solidFill>
                </a:rPr>
                <a:t>（</a:t>
              </a:r>
              <a:r>
                <a:rPr lang="en-US" altLang="ja-JP" sz="1200" b="1" dirty="0">
                  <a:solidFill>
                    <a:srgbClr val="FF0000"/>
                  </a:solidFill>
                </a:rPr>
                <a:t>50</a:t>
              </a:r>
              <a:r>
                <a:rPr lang="ja-JP" altLang="en-US" sz="1200" b="1" dirty="0">
                  <a:solidFill>
                    <a:srgbClr val="FF0000"/>
                  </a:solidFill>
                </a:rPr>
                <a:t>％）</a:t>
              </a:r>
              <a:endParaRPr kumimoji="1" lang="ja-JP" altLang="en-US" sz="1200" b="1" dirty="0">
                <a:solidFill>
                  <a:srgbClr val="FF0000"/>
                </a:solidFill>
              </a:endParaRPr>
            </a:p>
          </p:txBody>
        </p:sp>
        <p:sp>
          <p:nvSpPr>
            <p:cNvPr id="14" name="テキスト ボックス 13">
              <a:extLst>
                <a:ext uri="{FF2B5EF4-FFF2-40B4-BE49-F238E27FC236}">
                  <a16:creationId xmlns:a16="http://schemas.microsoft.com/office/drawing/2014/main" id="{6938FD6B-34EE-269C-9E43-F88967899310}"/>
                </a:ext>
              </a:extLst>
            </p:cNvPr>
            <p:cNvSpPr txBox="1"/>
            <p:nvPr/>
          </p:nvSpPr>
          <p:spPr>
            <a:xfrm>
              <a:off x="10157384" y="2291737"/>
              <a:ext cx="1002890" cy="400110"/>
            </a:xfrm>
            <a:prstGeom prst="rect">
              <a:avLst/>
            </a:prstGeom>
            <a:noFill/>
          </p:spPr>
          <p:txBody>
            <a:bodyPr wrap="square" rtlCol="0">
              <a:spAutoFit/>
            </a:bodyPr>
            <a:lstStyle/>
            <a:p>
              <a:pPr algn="ctr"/>
              <a:r>
                <a:rPr lang="ja-JP" altLang="en-US" sz="1000" b="1" dirty="0"/>
                <a:t>地方交付税</a:t>
              </a:r>
              <a:endParaRPr lang="en-US" altLang="ja-JP" sz="1000" b="1" dirty="0"/>
            </a:p>
            <a:p>
              <a:pPr algn="ctr"/>
              <a:r>
                <a:rPr kumimoji="1" lang="ja-JP" altLang="en-US" sz="1000" b="1" dirty="0"/>
                <a:t>交付金</a:t>
              </a:r>
            </a:p>
          </p:txBody>
        </p:sp>
        <p:sp>
          <p:nvSpPr>
            <p:cNvPr id="15" name="左中かっこ 14">
              <a:extLst>
                <a:ext uri="{FF2B5EF4-FFF2-40B4-BE49-F238E27FC236}">
                  <a16:creationId xmlns:a16="http://schemas.microsoft.com/office/drawing/2014/main" id="{CD56200B-6BBA-FC22-32F9-69750481A2F7}"/>
                </a:ext>
              </a:extLst>
            </p:cNvPr>
            <p:cNvSpPr/>
            <p:nvPr/>
          </p:nvSpPr>
          <p:spPr>
            <a:xfrm>
              <a:off x="9667081" y="1169363"/>
              <a:ext cx="255796" cy="194245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69919A5-3D1D-61E6-54FA-DF0921709223}"/>
                </a:ext>
              </a:extLst>
            </p:cNvPr>
            <p:cNvSpPr txBox="1"/>
            <p:nvPr/>
          </p:nvSpPr>
          <p:spPr>
            <a:xfrm>
              <a:off x="8997328" y="1857281"/>
              <a:ext cx="797615" cy="596938"/>
            </a:xfrm>
            <a:prstGeom prst="rect">
              <a:avLst/>
            </a:prstGeom>
            <a:noFill/>
          </p:spPr>
          <p:txBody>
            <a:bodyPr wrap="square" rtlCol="0">
              <a:spAutoFit/>
            </a:bodyPr>
            <a:lstStyle/>
            <a:p>
              <a:pPr algn="ctr"/>
              <a:r>
                <a:rPr kumimoji="1" lang="ja-JP" altLang="en-US" sz="1400" dirty="0"/>
                <a:t>地方債発行</a:t>
              </a:r>
            </a:p>
          </p:txBody>
        </p:sp>
        <p:sp>
          <p:nvSpPr>
            <p:cNvPr id="17" name="テキスト ボックス 16">
              <a:extLst>
                <a:ext uri="{FF2B5EF4-FFF2-40B4-BE49-F238E27FC236}">
                  <a16:creationId xmlns:a16="http://schemas.microsoft.com/office/drawing/2014/main" id="{104D6541-9C09-E6B8-A643-46ACD0BBB4B8}"/>
                </a:ext>
              </a:extLst>
            </p:cNvPr>
            <p:cNvSpPr txBox="1"/>
            <p:nvPr/>
          </p:nvSpPr>
          <p:spPr>
            <a:xfrm>
              <a:off x="10153592" y="2644735"/>
              <a:ext cx="1025281" cy="316026"/>
            </a:xfrm>
            <a:prstGeom prst="rect">
              <a:avLst/>
            </a:prstGeom>
            <a:noFill/>
          </p:spPr>
          <p:txBody>
            <a:bodyPr wrap="square" rtlCol="0">
              <a:spAutoFit/>
            </a:bodyPr>
            <a:lstStyle/>
            <a:p>
              <a:r>
                <a:rPr lang="ja-JP" altLang="en-US" sz="1200" b="1" dirty="0">
                  <a:solidFill>
                    <a:srgbClr val="FF0000"/>
                  </a:solidFill>
                </a:rPr>
                <a:t>（</a:t>
              </a:r>
              <a:r>
                <a:rPr lang="en-US" altLang="ja-JP" sz="1200" b="1" dirty="0">
                  <a:solidFill>
                    <a:srgbClr val="FF0000"/>
                  </a:solidFill>
                </a:rPr>
                <a:t>22.5</a:t>
              </a:r>
              <a:r>
                <a:rPr lang="ja-JP" altLang="en-US" sz="1200" b="1" dirty="0">
                  <a:solidFill>
                    <a:srgbClr val="FF0000"/>
                  </a:solidFill>
                </a:rPr>
                <a:t>％）</a:t>
              </a:r>
              <a:endParaRPr kumimoji="1" lang="ja-JP" altLang="en-US" sz="1200" b="1" dirty="0">
                <a:solidFill>
                  <a:srgbClr val="FF0000"/>
                </a:solidFill>
              </a:endParaRPr>
            </a:p>
          </p:txBody>
        </p:sp>
        <p:sp>
          <p:nvSpPr>
            <p:cNvPr id="18" name="テキスト ボックス 17">
              <a:extLst>
                <a:ext uri="{FF2B5EF4-FFF2-40B4-BE49-F238E27FC236}">
                  <a16:creationId xmlns:a16="http://schemas.microsoft.com/office/drawing/2014/main" id="{B943B733-9149-3551-FB77-35046961C568}"/>
                </a:ext>
              </a:extLst>
            </p:cNvPr>
            <p:cNvSpPr txBox="1"/>
            <p:nvPr/>
          </p:nvSpPr>
          <p:spPr>
            <a:xfrm>
              <a:off x="10123192" y="1784852"/>
              <a:ext cx="1176330" cy="276999"/>
            </a:xfrm>
            <a:prstGeom prst="rect">
              <a:avLst/>
            </a:prstGeom>
            <a:noFill/>
          </p:spPr>
          <p:txBody>
            <a:bodyPr wrap="square" rtlCol="0">
              <a:spAutoFit/>
            </a:bodyPr>
            <a:lstStyle/>
            <a:p>
              <a:r>
                <a:rPr lang="ja-JP" altLang="en-US" sz="1200" b="1" dirty="0"/>
                <a:t>（２７</a:t>
              </a:r>
              <a:r>
                <a:rPr lang="en-US" altLang="ja-JP" sz="1200" b="1" dirty="0"/>
                <a:t>.</a:t>
              </a:r>
              <a:r>
                <a:rPr lang="ja-JP" altLang="en-US" sz="1200" b="1" dirty="0"/>
                <a:t>５％</a:t>
              </a:r>
              <a:r>
                <a:rPr lang="ja-JP" altLang="en-US" sz="1000" dirty="0"/>
                <a:t>）</a:t>
              </a:r>
              <a:endParaRPr kumimoji="1" lang="ja-JP" altLang="en-US" sz="1000" dirty="0"/>
            </a:p>
          </p:txBody>
        </p:sp>
        <p:sp>
          <p:nvSpPr>
            <p:cNvPr id="19" name="左中かっこ 18">
              <a:extLst>
                <a:ext uri="{FF2B5EF4-FFF2-40B4-BE49-F238E27FC236}">
                  <a16:creationId xmlns:a16="http://schemas.microsoft.com/office/drawing/2014/main" id="{DF32A712-423A-3756-4826-AF6FC6718190}"/>
                </a:ext>
              </a:extLst>
            </p:cNvPr>
            <p:cNvSpPr/>
            <p:nvPr/>
          </p:nvSpPr>
          <p:spPr>
            <a:xfrm>
              <a:off x="9454966" y="2245206"/>
              <a:ext cx="486511" cy="2879246"/>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DC18586F-7034-2221-1B35-42CA48422C98}"/>
                </a:ext>
              </a:extLst>
            </p:cNvPr>
            <p:cNvSpPr txBox="1"/>
            <p:nvPr/>
          </p:nvSpPr>
          <p:spPr>
            <a:xfrm>
              <a:off x="8638332" y="3492122"/>
              <a:ext cx="984520" cy="523220"/>
            </a:xfrm>
            <a:prstGeom prst="rect">
              <a:avLst/>
            </a:prstGeom>
            <a:noFill/>
          </p:spPr>
          <p:txBody>
            <a:bodyPr wrap="square" rtlCol="0">
              <a:spAutoFit/>
            </a:bodyPr>
            <a:lstStyle/>
            <a:p>
              <a:pPr algn="ctr"/>
              <a:r>
                <a:rPr kumimoji="1" lang="ja-JP" altLang="en-US" sz="1400" dirty="0">
                  <a:solidFill>
                    <a:srgbClr val="FF0000"/>
                  </a:solidFill>
                </a:rPr>
                <a:t>国の</a:t>
              </a:r>
              <a:endParaRPr kumimoji="1" lang="en-US" altLang="ja-JP" sz="1400" dirty="0">
                <a:solidFill>
                  <a:srgbClr val="FF0000"/>
                </a:solidFill>
              </a:endParaRPr>
            </a:p>
            <a:p>
              <a:pPr algn="ctr"/>
              <a:r>
                <a:rPr kumimoji="1" lang="ja-JP" altLang="en-US" sz="1400" dirty="0">
                  <a:solidFill>
                    <a:srgbClr val="FF0000"/>
                  </a:solidFill>
                </a:rPr>
                <a:t>財政支援</a:t>
              </a:r>
            </a:p>
          </p:txBody>
        </p:sp>
      </p:grpSp>
      <p:sp>
        <p:nvSpPr>
          <p:cNvPr id="24" name="テキスト ボックス 23">
            <a:extLst>
              <a:ext uri="{FF2B5EF4-FFF2-40B4-BE49-F238E27FC236}">
                <a16:creationId xmlns:a16="http://schemas.microsoft.com/office/drawing/2014/main" id="{F910B979-14F0-C049-E54F-460B8AFB3867}"/>
              </a:ext>
            </a:extLst>
          </p:cNvPr>
          <p:cNvSpPr txBox="1"/>
          <p:nvPr/>
        </p:nvSpPr>
        <p:spPr>
          <a:xfrm>
            <a:off x="838200" y="5188085"/>
            <a:ext cx="6981057" cy="523220"/>
          </a:xfrm>
          <a:prstGeom prst="rect">
            <a:avLst/>
          </a:prstGeom>
          <a:noFill/>
        </p:spPr>
        <p:txBody>
          <a:bodyPr wrap="square" rtlCol="0">
            <a:spAutoFit/>
          </a:bodyPr>
          <a:lstStyle/>
          <a:p>
            <a:r>
              <a:rPr kumimoji="1" lang="ja-JP" altLang="en-US" sz="1400" dirty="0">
                <a:solidFill>
                  <a:srgbClr val="FF0000"/>
                </a:solidFill>
                <a:latin typeface="AR P丸ゴシック体E" panose="020F0900000000000000" pitchFamily="50" charset="-128"/>
                <a:ea typeface="AR P丸ゴシック体E" panose="020F0900000000000000" pitchFamily="50" charset="-128"/>
              </a:rPr>
              <a:t>現時点：施設整備には</a:t>
            </a:r>
            <a:r>
              <a:rPr kumimoji="1" lang="en-US" altLang="ja-JP" sz="1400" dirty="0">
                <a:solidFill>
                  <a:srgbClr val="FF0000"/>
                </a:solidFill>
                <a:latin typeface="AR P丸ゴシック体E" panose="020F0900000000000000" pitchFamily="50" charset="-128"/>
                <a:ea typeface="AR P丸ゴシック体E" panose="020F0900000000000000" pitchFamily="50" charset="-128"/>
              </a:rPr>
              <a:t>72.5</a:t>
            </a:r>
            <a:r>
              <a:rPr kumimoji="1" lang="ja-JP" altLang="en-US" sz="1400" dirty="0">
                <a:solidFill>
                  <a:srgbClr val="FF0000"/>
                </a:solidFill>
                <a:latin typeface="AR P丸ゴシック体E" panose="020F0900000000000000" pitchFamily="50" charset="-128"/>
                <a:ea typeface="AR P丸ゴシック体E" panose="020F0900000000000000" pitchFamily="50" charset="-128"/>
              </a:rPr>
              <a:t>％の交付金があるが、運行赤字補填への交付金はない！</a:t>
            </a:r>
            <a:endParaRPr kumimoji="1" lang="en-US" altLang="ja-JP" sz="1400" dirty="0">
              <a:solidFill>
                <a:srgbClr val="FF0000"/>
              </a:solidFill>
              <a:latin typeface="AR P丸ゴシック体E" panose="020F0900000000000000" pitchFamily="50" charset="-128"/>
              <a:ea typeface="AR P丸ゴシック体E" panose="020F0900000000000000" pitchFamily="50" charset="-128"/>
            </a:endParaRPr>
          </a:p>
          <a:p>
            <a:r>
              <a:rPr lang="ja-JP" altLang="en-US" sz="1400" dirty="0">
                <a:solidFill>
                  <a:srgbClr val="FF0000"/>
                </a:solidFill>
                <a:latin typeface="AR P丸ゴシック体E" panose="020F0900000000000000" pitchFamily="50" charset="-128"/>
                <a:ea typeface="AR P丸ゴシック体E" panose="020F0900000000000000" pitchFamily="50" charset="-128"/>
              </a:rPr>
              <a:t>必要なこと：バス同様の地方交付税措置を講ずること</a:t>
            </a:r>
            <a:endParaRPr kumimoji="1" lang="ja-JP" altLang="en-US" sz="1400" dirty="0">
              <a:solidFill>
                <a:srgbClr val="FF0000"/>
              </a:solidFill>
              <a:latin typeface="AR P丸ゴシック体E" panose="020F0900000000000000" pitchFamily="50" charset="-128"/>
              <a:ea typeface="AR P丸ゴシック体E" panose="020F0900000000000000" pitchFamily="50" charset="-128"/>
            </a:endParaRPr>
          </a:p>
        </p:txBody>
      </p:sp>
      <p:pic>
        <p:nvPicPr>
          <p:cNvPr id="28" name="図 27">
            <a:extLst>
              <a:ext uri="{FF2B5EF4-FFF2-40B4-BE49-F238E27FC236}">
                <a16:creationId xmlns:a16="http://schemas.microsoft.com/office/drawing/2014/main" id="{01920098-F877-6606-AB15-43429954D5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2441" y="2047876"/>
            <a:ext cx="2131651" cy="4114799"/>
          </a:xfrm>
          <a:prstGeom prst="rect">
            <a:avLst/>
          </a:prstGeom>
        </p:spPr>
      </p:pic>
      <p:cxnSp>
        <p:nvCxnSpPr>
          <p:cNvPr id="30" name="直線コネクタ 29">
            <a:extLst>
              <a:ext uri="{FF2B5EF4-FFF2-40B4-BE49-F238E27FC236}">
                <a16:creationId xmlns:a16="http://schemas.microsoft.com/office/drawing/2014/main" id="{47816ECD-39F1-4368-1559-B876BB7C5FE1}"/>
              </a:ext>
            </a:extLst>
          </p:cNvPr>
          <p:cNvCxnSpPr/>
          <p:nvPr/>
        </p:nvCxnSpPr>
        <p:spPr>
          <a:xfrm>
            <a:off x="9486900" y="1943100"/>
            <a:ext cx="0" cy="4114800"/>
          </a:xfrm>
          <a:prstGeom prst="line">
            <a:avLst/>
          </a:prstGeom>
          <a:ln cmpd="dbl">
            <a:prstDash val="dash"/>
          </a:ln>
        </p:spPr>
        <p:style>
          <a:lnRef idx="2">
            <a:schemeClr val="accent3"/>
          </a:lnRef>
          <a:fillRef idx="0">
            <a:schemeClr val="accent3"/>
          </a:fillRef>
          <a:effectRef idx="1">
            <a:schemeClr val="accent3"/>
          </a:effectRef>
          <a:fontRef idx="minor">
            <a:schemeClr val="tx1"/>
          </a:fontRef>
        </p:style>
      </p:cxnSp>
      <p:sp>
        <p:nvSpPr>
          <p:cNvPr id="31" name="テキスト ボックス 30">
            <a:extLst>
              <a:ext uri="{FF2B5EF4-FFF2-40B4-BE49-F238E27FC236}">
                <a16:creationId xmlns:a16="http://schemas.microsoft.com/office/drawing/2014/main" id="{3503FA1C-A59F-A6E1-AA01-C0AC3E421B24}"/>
              </a:ext>
            </a:extLst>
          </p:cNvPr>
          <p:cNvSpPr txBox="1"/>
          <p:nvPr/>
        </p:nvSpPr>
        <p:spPr>
          <a:xfrm>
            <a:off x="902014" y="5755153"/>
            <a:ext cx="8294052" cy="553998"/>
          </a:xfrm>
          <a:prstGeom prst="rect">
            <a:avLst/>
          </a:prstGeom>
          <a:noFill/>
        </p:spPr>
        <p:txBody>
          <a:bodyPr wrap="square" rtlCol="0">
            <a:spAutoFit/>
          </a:bodyPr>
          <a:lstStyle/>
          <a:p>
            <a:r>
              <a:rPr kumimoji="1" lang="ja-JP" altLang="en-US" sz="1000" dirty="0"/>
              <a:t>道新インタビュー「もし北海道知事なら」石破前首相に聞く　聞き手・敦沢政俊 有料記事　</a:t>
            </a:r>
            <a:r>
              <a:rPr kumimoji="1" lang="en-US" altLang="ja-JP" sz="1000" dirty="0"/>
              <a:t>2025</a:t>
            </a:r>
            <a:r>
              <a:rPr kumimoji="1" lang="ja-JP" altLang="en-US" sz="1000" dirty="0"/>
              <a:t>年</a:t>
            </a:r>
            <a:r>
              <a:rPr kumimoji="1" lang="en-US" altLang="ja-JP" sz="1000" dirty="0"/>
              <a:t>12</a:t>
            </a:r>
            <a:r>
              <a:rPr kumimoji="1" lang="ja-JP" altLang="en-US" sz="1000" dirty="0"/>
              <a:t>月</a:t>
            </a:r>
            <a:r>
              <a:rPr kumimoji="1" lang="en-US" altLang="ja-JP" sz="1000" dirty="0"/>
              <a:t>19</a:t>
            </a:r>
            <a:r>
              <a:rPr kumimoji="1" lang="ja-JP" altLang="en-US" sz="1000" dirty="0"/>
              <a:t>日</a:t>
            </a:r>
            <a:endParaRPr kumimoji="1" lang="en-US" altLang="ja-JP" sz="1000" dirty="0"/>
          </a:p>
          <a:p>
            <a:r>
              <a:rPr lang="en-US" altLang="ja-JP" sz="1000" b="1" dirty="0"/>
              <a:t>--</a:t>
            </a:r>
            <a:r>
              <a:rPr lang="ja-JP" altLang="en-US" sz="1000" b="1" dirty="0"/>
              <a:t>上下分離の場合、鉄道設備を保有するのは国ですか、地方自治体ですか。</a:t>
            </a:r>
            <a:r>
              <a:rPr lang="en-US" altLang="ja-JP" sz="1000" b="1" dirty="0"/>
              <a:t>--</a:t>
            </a:r>
            <a:endParaRPr lang="ja-JP" altLang="en-US" sz="1000" b="1" dirty="0"/>
          </a:p>
          <a:p>
            <a:r>
              <a:rPr lang="ja-JP" altLang="en-US" sz="1000" b="1" dirty="0"/>
              <a:t>「どう負担を分担するか、じゃないですか。自治体が持つ場合、地方交付税でその分をケアしてくれるのかという話になるわけです。</a:t>
            </a:r>
            <a:endParaRPr kumimoji="1" lang="en-US" altLang="ja-JP" sz="1000" b="1" dirty="0"/>
          </a:p>
        </p:txBody>
      </p:sp>
    </p:spTree>
    <p:extLst>
      <p:ext uri="{BB962C8B-B14F-4D97-AF65-F5344CB8AC3E}">
        <p14:creationId xmlns:p14="http://schemas.microsoft.com/office/powerpoint/2010/main" val="3473965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45119C9-3C38-6044-C6A9-96B7D74E3532}"/>
              </a:ext>
            </a:extLst>
          </p:cNvPr>
          <p:cNvSpPr>
            <a:spLocks noGrp="1"/>
          </p:cNvSpPr>
          <p:nvPr>
            <p:ph idx="1"/>
          </p:nvPr>
        </p:nvSpPr>
        <p:spPr>
          <a:xfrm>
            <a:off x="838200" y="1025524"/>
            <a:ext cx="10515600" cy="5125893"/>
          </a:xfrm>
        </p:spPr>
        <p:txBody>
          <a:bodyPr>
            <a:normAutofit fontScale="92500" lnSpcReduction="20000"/>
          </a:bodyPr>
          <a:lstStyle/>
          <a:p>
            <a:pPr marL="0" indent="0">
              <a:buNone/>
            </a:pPr>
            <a:r>
              <a:rPr lang="ja-JP" altLang="en-US" dirty="0">
                <a:solidFill>
                  <a:schemeClr val="accent6">
                    <a:lumMod val="50000"/>
                  </a:schemeClr>
                </a:solidFill>
                <a:latin typeface="AR P丸ゴシック体E" panose="020F0900000000000000" pitchFamily="50" charset="-128"/>
                <a:ea typeface="AR P丸ゴシック体E" panose="020F0900000000000000" pitchFamily="50" charset="-128"/>
              </a:rPr>
              <a:t>地域公共交通活性化再生法</a:t>
            </a:r>
            <a:endParaRPr lang="en-US" altLang="ja-JP" dirty="0">
              <a:solidFill>
                <a:schemeClr val="accent6">
                  <a:lumMod val="50000"/>
                </a:schemeClr>
              </a:solidFill>
              <a:latin typeface="AR P丸ゴシック体E" panose="020F0900000000000000" pitchFamily="50" charset="-128"/>
              <a:ea typeface="AR P丸ゴシック体E" panose="020F0900000000000000" pitchFamily="50" charset="-128"/>
            </a:endParaRPr>
          </a:p>
          <a:p>
            <a:pPr marL="0" indent="0">
              <a:buNone/>
            </a:pPr>
            <a:r>
              <a:rPr lang="ja-JP" altLang="en-US" dirty="0">
                <a:latin typeface="AR P丸ゴシック体E" panose="020F0900000000000000" pitchFamily="50" charset="-128"/>
                <a:ea typeface="AR P丸ゴシック体E" panose="020F0900000000000000" pitchFamily="50" charset="-128"/>
              </a:rPr>
              <a:t>　</a:t>
            </a:r>
            <a:r>
              <a:rPr lang="en-US" altLang="ja-JP" sz="1600" dirty="0">
                <a:latin typeface="AR P丸ゴシック体E" panose="020F0900000000000000" pitchFamily="50" charset="-128"/>
                <a:ea typeface="AR P丸ゴシック体E" panose="020F0900000000000000" pitchFamily="50" charset="-128"/>
              </a:rPr>
              <a:t>2007</a:t>
            </a:r>
            <a:r>
              <a:rPr lang="ja-JP" altLang="en-US" sz="1600" dirty="0">
                <a:latin typeface="AR P丸ゴシック体E" panose="020F0900000000000000" pitchFamily="50" charset="-128"/>
                <a:ea typeface="AR P丸ゴシック体E" panose="020F0900000000000000" pitchFamily="50" charset="-128"/>
              </a:rPr>
              <a:t>年制定　相次ぐローカル線廃線の</a:t>
            </a:r>
            <a:r>
              <a:rPr lang="ja-JP" altLang="en-US" sz="1600" dirty="0">
                <a:solidFill>
                  <a:srgbClr val="FF0000"/>
                </a:solidFill>
                <a:latin typeface="AR P丸ゴシック体E" panose="020F0900000000000000" pitchFamily="50" charset="-128"/>
                <a:ea typeface="AR P丸ゴシック体E" panose="020F0900000000000000" pitchFamily="50" charset="-128"/>
              </a:rPr>
              <a:t>緊急避難</a:t>
            </a:r>
            <a:r>
              <a:rPr lang="ja-JP" altLang="en-US" sz="1600" dirty="0">
                <a:latin typeface="AR P丸ゴシック体E" panose="020F0900000000000000" pitchFamily="50" charset="-128"/>
                <a:ea typeface="AR P丸ゴシック体E" panose="020F0900000000000000" pitchFamily="50" charset="-128"/>
              </a:rPr>
              <a:t>として、「鉄道再生事業」を規定</a:t>
            </a:r>
            <a:endParaRPr lang="en-US" altLang="ja-JP" sz="1600" dirty="0">
              <a:latin typeface="AR P丸ゴシック体E" panose="020F0900000000000000" pitchFamily="50" charset="-128"/>
              <a:ea typeface="AR P丸ゴシック体E" panose="020F0900000000000000" pitchFamily="50" charset="-128"/>
            </a:endParaRPr>
          </a:p>
          <a:p>
            <a:pPr marL="0" indent="0">
              <a:buNone/>
            </a:pPr>
            <a:r>
              <a:rPr lang="ja-JP" altLang="en-US" sz="1200" dirty="0">
                <a:latin typeface="AR P丸ゴシック体E" panose="020F0900000000000000" pitchFamily="50" charset="-128"/>
                <a:ea typeface="AR P丸ゴシック体E" panose="020F0900000000000000" pitchFamily="50" charset="-128"/>
              </a:rPr>
              <a:t>　　</a:t>
            </a:r>
            <a:r>
              <a:rPr lang="ja-JP" altLang="en-US" sz="1600" dirty="0">
                <a:latin typeface="AR P丸ゴシック体E" panose="020F0900000000000000" pitchFamily="50" charset="-128"/>
                <a:ea typeface="AR P丸ゴシック体E" panose="020F0900000000000000" pitchFamily="50" charset="-128"/>
              </a:rPr>
              <a:t>２００８年改正　市町村等による</a:t>
            </a:r>
            <a:r>
              <a:rPr lang="ja-JP" altLang="en-US" sz="1600" dirty="0">
                <a:solidFill>
                  <a:srgbClr val="FF0000"/>
                </a:solidFill>
                <a:latin typeface="AR P丸ゴシック体E" panose="020F0900000000000000" pitchFamily="50" charset="-128"/>
                <a:ea typeface="AR P丸ゴシック体E" panose="020F0900000000000000" pitchFamily="50" charset="-128"/>
              </a:rPr>
              <a:t>上下分離</a:t>
            </a:r>
            <a:r>
              <a:rPr lang="ja-JP" altLang="en-US" sz="1600" dirty="0">
                <a:latin typeface="AR P丸ゴシック体E" panose="020F0900000000000000" pitchFamily="50" charset="-128"/>
                <a:ea typeface="AR P丸ゴシック体E" panose="020F0900000000000000" pitchFamily="50" charset="-128"/>
              </a:rPr>
              <a:t>を促す「鉄道事業再構築事業」を追加</a:t>
            </a:r>
            <a:endParaRPr lang="en-US" altLang="ja-JP" sz="1600" dirty="0">
              <a:latin typeface="AR P丸ゴシック体E" panose="020F0900000000000000" pitchFamily="50" charset="-128"/>
              <a:ea typeface="AR P丸ゴシック体E" panose="020F0900000000000000" pitchFamily="50" charset="-128"/>
            </a:endParaRPr>
          </a:p>
          <a:p>
            <a:pPr marL="0" indent="0">
              <a:lnSpc>
                <a:spcPct val="50000"/>
              </a:lnSpc>
              <a:buNone/>
            </a:pPr>
            <a:r>
              <a:rPr lang="ja-JP" altLang="en-US" sz="1600" dirty="0">
                <a:latin typeface="AR P丸ゴシック体E" panose="020F0900000000000000" pitchFamily="50" charset="-128"/>
                <a:ea typeface="AR P丸ゴシック体E" panose="020F0900000000000000" pitchFamily="50" charset="-128"/>
              </a:rPr>
              <a:t>　　　</a:t>
            </a:r>
            <a:r>
              <a:rPr lang="en-US" altLang="ja-JP" sz="1200" dirty="0">
                <a:latin typeface="+mn-ea"/>
              </a:rPr>
              <a:t>※</a:t>
            </a:r>
            <a:r>
              <a:rPr lang="ja-JP" altLang="en-US" sz="1200" dirty="0">
                <a:latin typeface="+mn-ea"/>
              </a:rPr>
              <a:t>鉄道再生事業：市町村の支援により、事業の廃止届出がされた鉄道事業の、経営改善と市町村の支援計画を策定する事業</a:t>
            </a:r>
            <a:endParaRPr lang="en-US" altLang="ja-JP" sz="1200" dirty="0">
              <a:latin typeface="+mn-ea"/>
            </a:endParaRPr>
          </a:p>
          <a:p>
            <a:pPr marL="0" indent="0">
              <a:lnSpc>
                <a:spcPct val="50000"/>
              </a:lnSpc>
              <a:buNone/>
            </a:pPr>
            <a:r>
              <a:rPr lang="ja-JP" altLang="en-US" sz="1100" dirty="0">
                <a:latin typeface="+mn-ea"/>
              </a:rPr>
              <a:t>　</a:t>
            </a:r>
            <a:r>
              <a:rPr lang="ja-JP" altLang="en-US" sz="900" dirty="0">
                <a:latin typeface="+mn-ea"/>
              </a:rPr>
              <a:t>　　</a:t>
            </a:r>
            <a:r>
              <a:rPr lang="ja-JP" altLang="en-US" sz="800" dirty="0">
                <a:latin typeface="+mn-ea"/>
              </a:rPr>
              <a:t>　</a:t>
            </a:r>
            <a:r>
              <a:rPr lang="ja-JP" altLang="en-US" sz="1000" dirty="0">
                <a:latin typeface="+mn-ea"/>
              </a:rPr>
              <a:t>　</a:t>
            </a:r>
            <a:r>
              <a:rPr lang="en-US" altLang="ja-JP" sz="1200" dirty="0">
                <a:latin typeface="+mn-ea"/>
              </a:rPr>
              <a:t>※</a:t>
            </a:r>
            <a:r>
              <a:rPr lang="ja-JP" altLang="en-US" sz="1200" dirty="0">
                <a:latin typeface="+mn-ea"/>
              </a:rPr>
              <a:t>事業主体は市町村（その後都道府県も）、法の範疇は</a:t>
            </a:r>
            <a:r>
              <a:rPr lang="ja-JP" altLang="en-US" sz="1200" b="1" dirty="0">
                <a:solidFill>
                  <a:srgbClr val="FF0000"/>
                </a:solidFill>
                <a:latin typeface="+mn-ea"/>
              </a:rPr>
              <a:t>「生活圏における地域公共交通の確保維持」</a:t>
            </a:r>
            <a:r>
              <a:rPr lang="ja-JP" altLang="en-US" sz="1200" dirty="0">
                <a:latin typeface="+mn-ea"/>
              </a:rPr>
              <a:t>にとどまる</a:t>
            </a:r>
            <a:endParaRPr lang="en-US" altLang="ja-JP" sz="1200" dirty="0">
              <a:latin typeface="+mn-ea"/>
            </a:endParaRPr>
          </a:p>
          <a:p>
            <a:pPr marL="0" indent="0">
              <a:lnSpc>
                <a:spcPct val="50000"/>
              </a:lnSpc>
              <a:buNone/>
            </a:pPr>
            <a:endParaRPr lang="en-US" altLang="ja-JP" sz="1200" dirty="0">
              <a:latin typeface="+mn-ea"/>
            </a:endParaRPr>
          </a:p>
          <a:p>
            <a:pPr marL="0" indent="0">
              <a:buNone/>
            </a:pPr>
            <a:r>
              <a:rPr lang="ja-JP" altLang="en-US" dirty="0">
                <a:solidFill>
                  <a:schemeClr val="accent6">
                    <a:lumMod val="50000"/>
                  </a:schemeClr>
                </a:solidFill>
                <a:latin typeface="AR P丸ゴシック体E" panose="020F0900000000000000" pitchFamily="50" charset="-128"/>
                <a:ea typeface="AR P丸ゴシック体E" panose="020F0900000000000000" pitchFamily="50" charset="-128"/>
              </a:rPr>
              <a:t>交通政策基本法</a:t>
            </a:r>
            <a:endParaRPr lang="en-US" altLang="ja-JP" dirty="0">
              <a:solidFill>
                <a:schemeClr val="accent6">
                  <a:lumMod val="50000"/>
                </a:schemeClr>
              </a:solidFill>
              <a:latin typeface="AR P丸ゴシック体E" panose="020F0900000000000000" pitchFamily="50" charset="-128"/>
              <a:ea typeface="AR P丸ゴシック体E" panose="020F0900000000000000" pitchFamily="50" charset="-128"/>
            </a:endParaRPr>
          </a:p>
          <a:p>
            <a:pPr marL="0" indent="0">
              <a:lnSpc>
                <a:spcPct val="50000"/>
              </a:lnSpc>
              <a:buNone/>
            </a:pPr>
            <a:r>
              <a:rPr lang="ja-JP" altLang="en-US" dirty="0">
                <a:solidFill>
                  <a:schemeClr val="accent6">
                    <a:lumMod val="50000"/>
                  </a:schemeClr>
                </a:solidFill>
                <a:latin typeface="+mn-ea"/>
              </a:rPr>
              <a:t>　</a:t>
            </a:r>
            <a:r>
              <a:rPr lang="en-US" altLang="ja-JP" sz="1600" dirty="0">
                <a:latin typeface="AR P丸ゴシック体E" panose="020F0900000000000000" pitchFamily="50" charset="-128"/>
                <a:ea typeface="AR P丸ゴシック体E" panose="020F0900000000000000" pitchFamily="50" charset="-128"/>
              </a:rPr>
              <a:t>2013</a:t>
            </a:r>
            <a:r>
              <a:rPr lang="ja-JP" altLang="en-US" sz="1600" dirty="0">
                <a:latin typeface="AR P丸ゴシック体E" panose="020F0900000000000000" pitchFamily="50" charset="-128"/>
                <a:ea typeface="AR P丸ゴシック体E" panose="020F0900000000000000" pitchFamily="50" charset="-128"/>
              </a:rPr>
              <a:t>年制定</a:t>
            </a:r>
            <a:endParaRPr lang="en-US" altLang="ja-JP" sz="1600" dirty="0">
              <a:latin typeface="AR P丸ゴシック体E" panose="020F0900000000000000" pitchFamily="50" charset="-128"/>
              <a:ea typeface="AR P丸ゴシック体E" panose="020F0900000000000000" pitchFamily="50" charset="-128"/>
            </a:endParaRPr>
          </a:p>
          <a:p>
            <a:pPr marL="0" indent="0">
              <a:lnSpc>
                <a:spcPct val="50000"/>
              </a:lnSpc>
              <a:buNone/>
            </a:pPr>
            <a:r>
              <a:rPr lang="ja-JP" altLang="en-US" sz="1600" dirty="0">
                <a:latin typeface="AR P丸ゴシック体E" panose="020F0900000000000000" pitchFamily="50" charset="-128"/>
                <a:ea typeface="AR P丸ゴシック体E" panose="020F0900000000000000" pitchFamily="50" charset="-128"/>
              </a:rPr>
              <a:t>　　</a:t>
            </a:r>
            <a:r>
              <a:rPr lang="en-US" altLang="ja-JP" sz="1600" dirty="0">
                <a:latin typeface="AR P丸ゴシック体E" panose="020F0900000000000000" pitchFamily="50" charset="-128"/>
                <a:ea typeface="AR P丸ゴシック体E" panose="020F0900000000000000" pitchFamily="50" charset="-128"/>
              </a:rPr>
              <a:t> </a:t>
            </a:r>
            <a:r>
              <a:rPr lang="ja-JP" altLang="en-US" sz="1200" dirty="0">
                <a:latin typeface="+mn-ea"/>
              </a:rPr>
              <a:t>第二条　交通に関する施策の推進は、交通が、</a:t>
            </a:r>
            <a:r>
              <a:rPr lang="ja-JP" altLang="en-US" sz="1200" u="sng" dirty="0">
                <a:latin typeface="+mn-ea"/>
              </a:rPr>
              <a:t>国民の自立した</a:t>
            </a:r>
            <a:r>
              <a:rPr lang="ja-JP" altLang="en-US" sz="1200" b="1" u="sng" dirty="0">
                <a:solidFill>
                  <a:schemeClr val="accent6">
                    <a:lumMod val="50000"/>
                  </a:schemeClr>
                </a:solidFill>
                <a:latin typeface="+mn-ea"/>
              </a:rPr>
              <a:t>日常生活及び社会生活の確保</a:t>
            </a:r>
            <a:r>
              <a:rPr lang="ja-JP" altLang="en-US" sz="1200" dirty="0">
                <a:solidFill>
                  <a:schemeClr val="accent6">
                    <a:lumMod val="50000"/>
                  </a:schemeClr>
                </a:solidFill>
                <a:latin typeface="+mn-ea"/>
              </a:rPr>
              <a:t>、</a:t>
            </a:r>
            <a:r>
              <a:rPr lang="ja-JP" altLang="en-US" sz="1200" u="sng" dirty="0">
                <a:solidFill>
                  <a:schemeClr val="accent6">
                    <a:lumMod val="50000"/>
                  </a:schemeClr>
                </a:solidFill>
                <a:latin typeface="+mn-ea"/>
              </a:rPr>
              <a:t>活発な</a:t>
            </a:r>
            <a:r>
              <a:rPr lang="ja-JP" altLang="en-US" sz="1200" b="1" u="sng" dirty="0">
                <a:solidFill>
                  <a:schemeClr val="accent6">
                    <a:lumMod val="50000"/>
                  </a:schemeClr>
                </a:solidFill>
                <a:latin typeface="+mn-ea"/>
              </a:rPr>
              <a:t>地域間交流</a:t>
            </a:r>
            <a:r>
              <a:rPr lang="ja-JP" altLang="en-US" sz="1200" u="sng" dirty="0">
                <a:solidFill>
                  <a:schemeClr val="accent6">
                    <a:lumMod val="50000"/>
                  </a:schemeClr>
                </a:solidFill>
                <a:latin typeface="+mn-ea"/>
              </a:rPr>
              <a:t>及び</a:t>
            </a:r>
            <a:r>
              <a:rPr lang="ja-JP" altLang="en-US" sz="1200" b="1" u="sng" dirty="0">
                <a:solidFill>
                  <a:schemeClr val="accent6">
                    <a:lumMod val="50000"/>
                  </a:schemeClr>
                </a:solidFill>
                <a:latin typeface="+mn-ea"/>
              </a:rPr>
              <a:t>国際交流</a:t>
            </a:r>
            <a:r>
              <a:rPr lang="ja-JP" altLang="en-US" sz="1200" dirty="0">
                <a:solidFill>
                  <a:schemeClr val="accent6">
                    <a:lumMod val="50000"/>
                  </a:schemeClr>
                </a:solidFill>
                <a:latin typeface="+mn-ea"/>
              </a:rPr>
              <a:t>並びに</a:t>
            </a:r>
            <a:r>
              <a:rPr lang="ja-JP" altLang="en-US" sz="1200" b="1" u="sng" dirty="0">
                <a:solidFill>
                  <a:schemeClr val="accent6">
                    <a:lumMod val="50000"/>
                  </a:schemeClr>
                </a:solidFill>
                <a:latin typeface="+mn-ea"/>
              </a:rPr>
              <a:t>物資の円滑　</a:t>
            </a:r>
            <a:endParaRPr lang="en-US" altLang="ja-JP" sz="1200" b="1" u="sng" dirty="0">
              <a:solidFill>
                <a:schemeClr val="accent6">
                  <a:lumMod val="50000"/>
                </a:schemeClr>
              </a:solidFill>
              <a:latin typeface="+mn-ea"/>
            </a:endParaRPr>
          </a:p>
          <a:p>
            <a:pPr marL="0" indent="0">
              <a:lnSpc>
                <a:spcPct val="50000"/>
              </a:lnSpc>
              <a:buNone/>
            </a:pPr>
            <a:r>
              <a:rPr lang="ja-JP" altLang="en-US" sz="1200" b="1" dirty="0">
                <a:solidFill>
                  <a:schemeClr val="accent6">
                    <a:lumMod val="50000"/>
                  </a:schemeClr>
                </a:solidFill>
                <a:latin typeface="+mn-ea"/>
              </a:rPr>
              <a:t>　　　</a:t>
            </a:r>
            <a:r>
              <a:rPr lang="ja-JP" altLang="en-US" sz="1200" b="1" u="sng" dirty="0">
                <a:solidFill>
                  <a:schemeClr val="accent6">
                    <a:lumMod val="50000"/>
                  </a:schemeClr>
                </a:solidFill>
                <a:latin typeface="+mn-ea"/>
              </a:rPr>
              <a:t>な流通</a:t>
            </a:r>
            <a:r>
              <a:rPr lang="ja-JP" altLang="en-US" sz="1200" dirty="0">
                <a:latin typeface="+mn-ea"/>
              </a:rPr>
              <a:t>を実現する機能を有するものであり、国民生活の安定向上及び国民経済の健全な発展を図るために欠くことのできないものであることに</a:t>
            </a:r>
            <a:endParaRPr lang="en-US" altLang="ja-JP" sz="1200" dirty="0">
              <a:latin typeface="+mn-ea"/>
            </a:endParaRPr>
          </a:p>
          <a:p>
            <a:pPr marL="0" indent="0">
              <a:lnSpc>
                <a:spcPct val="50000"/>
              </a:lnSpc>
              <a:buNone/>
            </a:pPr>
            <a:r>
              <a:rPr lang="ja-JP" altLang="en-US" sz="1200" dirty="0">
                <a:latin typeface="+mn-ea"/>
              </a:rPr>
              <a:t>　　　鑑み、将来にわたって、</a:t>
            </a:r>
            <a:r>
              <a:rPr lang="ja-JP" altLang="en-US" sz="1200" b="1" dirty="0">
                <a:latin typeface="+mn-ea"/>
              </a:rPr>
              <a:t>その機能</a:t>
            </a:r>
            <a:r>
              <a:rPr lang="en-US" altLang="ja-JP" sz="1200" b="1" dirty="0">
                <a:latin typeface="+mn-ea"/>
              </a:rPr>
              <a:t>※</a:t>
            </a:r>
            <a:r>
              <a:rPr lang="ja-JP" altLang="en-US" sz="1200" dirty="0">
                <a:latin typeface="+mn-ea"/>
              </a:rPr>
              <a:t>が十分に発揮されることにより、国民その他の者（以下「国民等」という。）の交通に対する基本的な需要</a:t>
            </a:r>
            <a:endParaRPr lang="en-US" altLang="ja-JP" sz="1200" dirty="0">
              <a:latin typeface="+mn-ea"/>
            </a:endParaRPr>
          </a:p>
          <a:p>
            <a:pPr marL="0" indent="0">
              <a:lnSpc>
                <a:spcPct val="50000"/>
              </a:lnSpc>
              <a:buNone/>
            </a:pPr>
            <a:r>
              <a:rPr lang="ja-JP" altLang="en-US" sz="1200" dirty="0">
                <a:latin typeface="+mn-ea"/>
              </a:rPr>
              <a:t>　　　が適切に充足されることが重要であるという基本的認識の下に行われなければならない。</a:t>
            </a:r>
            <a:endParaRPr lang="en-US" altLang="ja-JP" sz="1200" dirty="0">
              <a:latin typeface="+mn-ea"/>
            </a:endParaRPr>
          </a:p>
          <a:p>
            <a:pPr marL="0" indent="0">
              <a:buNone/>
            </a:pPr>
            <a:r>
              <a:rPr lang="ja-JP" altLang="en-US" sz="1400" b="1" dirty="0">
                <a:solidFill>
                  <a:srgbClr val="FF0000"/>
                </a:solidFill>
                <a:latin typeface="+mn-ea"/>
              </a:rPr>
              <a:t>      </a:t>
            </a:r>
            <a:r>
              <a:rPr lang="en-US" altLang="ja-JP" sz="1400" b="1" dirty="0">
                <a:solidFill>
                  <a:srgbClr val="FF0000"/>
                </a:solidFill>
                <a:latin typeface="+mn-ea"/>
              </a:rPr>
              <a:t>※</a:t>
            </a:r>
            <a:r>
              <a:rPr lang="ja-JP" altLang="en-US" sz="1400" b="1" dirty="0">
                <a:solidFill>
                  <a:srgbClr val="FF0000"/>
                </a:solidFill>
                <a:latin typeface="+mn-ea"/>
              </a:rPr>
              <a:t>交通の役割として、生活移動、地域間移動、観光、物流の</a:t>
            </a:r>
            <a:r>
              <a:rPr lang="en-US" altLang="ja-JP" sz="1400" b="1" dirty="0">
                <a:solidFill>
                  <a:srgbClr val="FF0000"/>
                </a:solidFill>
                <a:latin typeface="+mn-ea"/>
              </a:rPr>
              <a:t>4</a:t>
            </a:r>
            <a:r>
              <a:rPr lang="ja-JP" altLang="en-US" sz="1400" b="1" dirty="0">
                <a:solidFill>
                  <a:srgbClr val="FF0000"/>
                </a:solidFill>
                <a:latin typeface="+mn-ea"/>
              </a:rPr>
              <a:t>つの機能を規定</a:t>
            </a:r>
            <a:endParaRPr lang="en-US" altLang="ja-JP" sz="1400" b="1" dirty="0">
              <a:solidFill>
                <a:srgbClr val="FF0000"/>
              </a:solidFill>
              <a:latin typeface="+mn-ea"/>
            </a:endParaRPr>
          </a:p>
          <a:p>
            <a:pPr marL="0" indent="0">
              <a:buNone/>
            </a:pPr>
            <a:endParaRPr lang="en-US" altLang="ja-JP" sz="1400" b="1" dirty="0">
              <a:solidFill>
                <a:srgbClr val="FF0000"/>
              </a:solidFill>
              <a:latin typeface="+mn-ea"/>
            </a:endParaRPr>
          </a:p>
          <a:p>
            <a:pPr marL="0" indent="0">
              <a:buNone/>
            </a:pPr>
            <a:r>
              <a:rPr kumimoji="1" lang="ja-JP" altLang="en-US" sz="1700" dirty="0"/>
              <a:t>　</a:t>
            </a:r>
            <a:r>
              <a:rPr kumimoji="1" lang="en-US" altLang="ja-JP" sz="1700" dirty="0"/>
              <a:t>※</a:t>
            </a:r>
            <a:r>
              <a:rPr kumimoji="1" lang="ja-JP" altLang="en-US" sz="1700" dirty="0"/>
              <a:t>活性化再生法は、交通政策基本法の個別法としては機能していない（時系列と範疇）</a:t>
            </a:r>
            <a:endParaRPr kumimoji="1" lang="en-US" altLang="ja-JP" sz="1700" dirty="0"/>
          </a:p>
          <a:p>
            <a:pPr marL="0" indent="0">
              <a:buNone/>
            </a:pPr>
            <a:r>
              <a:rPr lang="ja-JP" altLang="en-US" sz="1700" dirty="0"/>
              <a:t>　</a:t>
            </a:r>
            <a:r>
              <a:rPr lang="en-US" altLang="ja-JP" sz="1700" dirty="0"/>
              <a:t>※</a:t>
            </a:r>
            <a:r>
              <a:rPr lang="ja-JP" altLang="en-US" sz="1700" dirty="0"/>
              <a:t>数次の改正にも関わらず、事業主体は市町村</a:t>
            </a:r>
            <a:r>
              <a:rPr lang="en-US" altLang="ja-JP" sz="1700" dirty="0"/>
              <a:t>+</a:t>
            </a:r>
            <a:r>
              <a:rPr lang="ja-JP" altLang="en-US" sz="1700" dirty="0"/>
              <a:t>都道府県にとどまる</a:t>
            </a:r>
            <a:endParaRPr lang="en-US" altLang="ja-JP" sz="1700" dirty="0"/>
          </a:p>
          <a:p>
            <a:pPr marL="0" indent="0">
              <a:buNone/>
            </a:pPr>
            <a:r>
              <a:rPr kumimoji="1" lang="ja-JP" altLang="en-US" sz="1700" dirty="0"/>
              <a:t>　</a:t>
            </a:r>
            <a:r>
              <a:rPr kumimoji="1" lang="en-US" altLang="ja-JP" sz="1700" dirty="0"/>
              <a:t>※</a:t>
            </a:r>
            <a:r>
              <a:rPr kumimoji="1" lang="ja-JP" altLang="en-US" sz="1700" dirty="0"/>
              <a:t>鉄道の持つ</a:t>
            </a:r>
            <a:r>
              <a:rPr kumimoji="1" lang="ja-JP" altLang="en-US" sz="1700" dirty="0">
                <a:solidFill>
                  <a:srgbClr val="FF0000"/>
                </a:solidFill>
              </a:rPr>
              <a:t>「</a:t>
            </a:r>
            <a:r>
              <a:rPr kumimoji="1" lang="en-US" altLang="ja-JP" sz="1700" dirty="0">
                <a:solidFill>
                  <a:srgbClr val="FF0000"/>
                </a:solidFill>
              </a:rPr>
              <a:t>4</a:t>
            </a:r>
            <a:r>
              <a:rPr kumimoji="1" lang="ja-JP" altLang="en-US" sz="1700" dirty="0">
                <a:solidFill>
                  <a:srgbClr val="FF0000"/>
                </a:solidFill>
              </a:rPr>
              <a:t>つの機能」を維持するための負担（＝上下分離）を、「生活圏の生活移動の確保」に</a:t>
            </a:r>
            <a:endParaRPr kumimoji="1" lang="en-US" altLang="ja-JP" sz="1700" dirty="0">
              <a:solidFill>
                <a:srgbClr val="FF0000"/>
              </a:solidFill>
            </a:endParaRPr>
          </a:p>
          <a:p>
            <a:pPr marL="0" indent="0">
              <a:buNone/>
            </a:pPr>
            <a:r>
              <a:rPr kumimoji="1" lang="ja-JP" altLang="en-US" sz="1700" dirty="0">
                <a:solidFill>
                  <a:srgbClr val="FF0000"/>
                </a:solidFill>
              </a:rPr>
              <a:t>　　あたるべき市町村に負わせる</a:t>
            </a:r>
            <a:r>
              <a:rPr kumimoji="1" lang="ja-JP" altLang="en-US" sz="1700" dirty="0"/>
              <a:t>ことは著しい片務であり、著しい不正義である</a:t>
            </a:r>
          </a:p>
        </p:txBody>
      </p:sp>
      <p:sp>
        <p:nvSpPr>
          <p:cNvPr id="5" name="タイトル 1">
            <a:extLst>
              <a:ext uri="{FF2B5EF4-FFF2-40B4-BE49-F238E27FC236}">
                <a16:creationId xmlns:a16="http://schemas.microsoft.com/office/drawing/2014/main" id="{DF87BA46-92C2-25E3-B8AC-FA86A3E567C6}"/>
              </a:ext>
            </a:extLst>
          </p:cNvPr>
          <p:cNvSpPr txBox="1">
            <a:spLocks/>
          </p:cNvSpPr>
          <p:nvPr/>
        </p:nvSpPr>
        <p:spPr>
          <a:xfrm>
            <a:off x="838200" y="365125"/>
            <a:ext cx="10515600" cy="4635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国の鉄道政策の現在地点②ー活性化再生法と交通政策基本法の不整合ー</a:t>
            </a:r>
          </a:p>
        </p:txBody>
      </p:sp>
    </p:spTree>
    <p:extLst>
      <p:ext uri="{BB962C8B-B14F-4D97-AF65-F5344CB8AC3E}">
        <p14:creationId xmlns:p14="http://schemas.microsoft.com/office/powerpoint/2010/main" val="393788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A10F5DD-CDB5-68F4-138C-1B2F11B8BE53}"/>
              </a:ext>
            </a:extLst>
          </p:cNvPr>
          <p:cNvSpPr txBox="1"/>
          <p:nvPr/>
        </p:nvSpPr>
        <p:spPr>
          <a:xfrm>
            <a:off x="983226" y="1081509"/>
            <a:ext cx="10609006" cy="507831"/>
          </a:xfrm>
          <a:prstGeom prst="rect">
            <a:avLst/>
          </a:prstGeom>
          <a:noFill/>
        </p:spPr>
        <p:txBody>
          <a:bodyPr wrap="square" rtlCol="0">
            <a:spAutoFit/>
          </a:bodyPr>
          <a:lstStyle/>
          <a:p>
            <a:r>
              <a:rPr lang="ja-JP" altLang="en-US" dirty="0">
                <a:solidFill>
                  <a:schemeClr val="accent6">
                    <a:lumMod val="50000"/>
                  </a:schemeClr>
                </a:solidFill>
                <a:latin typeface="AR P丸ゴシック体E" panose="020F0900000000000000" pitchFamily="50" charset="-128"/>
                <a:ea typeface="AR P丸ゴシック体E" panose="020F0900000000000000" pitchFamily="50" charset="-128"/>
              </a:rPr>
              <a:t>①生活路線に対する考え方</a:t>
            </a:r>
            <a:endParaRPr lang="en-US" altLang="ja-JP" dirty="0">
              <a:solidFill>
                <a:schemeClr val="accent6">
                  <a:lumMod val="50000"/>
                </a:schemeClr>
              </a:solidFill>
              <a:latin typeface="AR P丸ゴシック体E" panose="020F0900000000000000" pitchFamily="50" charset="-128"/>
              <a:ea typeface="AR P丸ゴシック体E" panose="020F0900000000000000" pitchFamily="50" charset="-128"/>
            </a:endParaRPr>
          </a:p>
          <a:p>
            <a:r>
              <a:rPr lang="ja-JP" altLang="en-US" sz="900" dirty="0"/>
              <a:t>国交省ホームページ　ホーム</a:t>
            </a:r>
            <a:r>
              <a:rPr lang="en-US" altLang="ja-JP" sz="900" dirty="0"/>
              <a:t>&gt;</a:t>
            </a:r>
            <a:r>
              <a:rPr lang="ja-JP" altLang="en-US" sz="900" dirty="0"/>
              <a:t>政策・仕事</a:t>
            </a:r>
            <a:r>
              <a:rPr lang="en-US" altLang="ja-JP" sz="900" dirty="0"/>
              <a:t>&gt;</a:t>
            </a:r>
            <a:r>
              <a:rPr lang="ja-JP" altLang="en-US" sz="900" dirty="0"/>
              <a:t>鉄道</a:t>
            </a:r>
            <a:r>
              <a:rPr lang="en-US" altLang="ja-JP" sz="900" dirty="0"/>
              <a:t>&gt;</a:t>
            </a:r>
            <a:r>
              <a:rPr lang="ja-JP" altLang="en-US" sz="900" dirty="0"/>
              <a:t>地域鉄道対策　地域鉄道の現状　より（抜粋）</a:t>
            </a:r>
          </a:p>
        </p:txBody>
      </p:sp>
      <p:sp>
        <p:nvSpPr>
          <p:cNvPr id="6" name="テキスト ボックス 5">
            <a:extLst>
              <a:ext uri="{FF2B5EF4-FFF2-40B4-BE49-F238E27FC236}">
                <a16:creationId xmlns:a16="http://schemas.microsoft.com/office/drawing/2014/main" id="{E157B7C3-FE95-C3D6-10D4-34AD94DDB6C5}"/>
              </a:ext>
            </a:extLst>
          </p:cNvPr>
          <p:cNvSpPr txBox="1"/>
          <p:nvPr/>
        </p:nvSpPr>
        <p:spPr>
          <a:xfrm>
            <a:off x="983226" y="1589340"/>
            <a:ext cx="10156722" cy="900246"/>
          </a:xfrm>
          <a:prstGeom prst="rect">
            <a:avLst/>
          </a:prstGeom>
          <a:noFill/>
          <a:ln w="9525">
            <a:solidFill>
              <a:schemeClr val="tx1"/>
            </a:solidFill>
          </a:ln>
        </p:spPr>
        <p:txBody>
          <a:bodyPr wrap="square" rtlCol="0">
            <a:spAutoFit/>
          </a:bodyPr>
          <a:lstStyle/>
          <a:p>
            <a:r>
              <a:rPr kumimoji="1" lang="ja-JP" altLang="en-US" sz="1050" dirty="0"/>
              <a:t>　地域鉄道は、地域住民の通学・通勤などの足として重要な役割を担うとともに、地域の経済活動の基盤であり、移動手段の確保、少子高齢化や地球環境問題への対応、まちづくりと連動した地域経済の自立・活性化等の観点から、その活性化が求められている</a:t>
            </a:r>
            <a:r>
              <a:rPr kumimoji="1" lang="ja-JP" altLang="en-US" sz="1050" dirty="0">
                <a:solidFill>
                  <a:srgbClr val="FF0000"/>
                </a:solidFill>
              </a:rPr>
              <a:t>重要な社会インフラ</a:t>
            </a:r>
            <a:r>
              <a:rPr kumimoji="1" lang="ja-JP" altLang="en-US" sz="1050" dirty="0"/>
              <a:t>です。（中略）</a:t>
            </a:r>
          </a:p>
          <a:p>
            <a:r>
              <a:rPr kumimoji="1" lang="ja-JP" altLang="en-US" sz="1050" dirty="0"/>
              <a:t>　地域の将来にとってどのような交通機関や輸送サービスが必要不可欠なのかについては、</a:t>
            </a:r>
            <a:r>
              <a:rPr kumimoji="1" lang="ja-JP" altLang="en-US" sz="1050" dirty="0">
                <a:solidFill>
                  <a:srgbClr val="FF0000"/>
                </a:solidFill>
              </a:rPr>
              <a:t>まずは沿線地域において議論し、判断</a:t>
            </a:r>
            <a:r>
              <a:rPr kumimoji="1" lang="ja-JP" altLang="en-US" sz="1050" dirty="0"/>
              <a:t>すべきであり、その結論に基づいて鉄道の活性化に取り組んでいく場合にあっては、地元自治体をはじめとする</a:t>
            </a:r>
            <a:r>
              <a:rPr kumimoji="1" lang="ja-JP" altLang="en-US" sz="1050" dirty="0">
                <a:solidFill>
                  <a:srgbClr val="FF0000"/>
                </a:solidFill>
              </a:rPr>
              <a:t>地域が中心的な役割を担う</a:t>
            </a:r>
            <a:r>
              <a:rPr kumimoji="1" lang="ja-JP" altLang="en-US" sz="1050" dirty="0"/>
              <a:t>ことが何より重要です。</a:t>
            </a:r>
            <a:r>
              <a:rPr kumimoji="1" lang="ja-JP" altLang="en-US" sz="1050" b="1" dirty="0">
                <a:solidFill>
                  <a:srgbClr val="FF0000"/>
                </a:solidFill>
              </a:rPr>
              <a:t>国においては</a:t>
            </a:r>
            <a:r>
              <a:rPr kumimoji="1" lang="ja-JP" altLang="en-US" sz="1050" dirty="0">
                <a:solidFill>
                  <a:srgbClr val="FF0000"/>
                </a:solidFill>
              </a:rPr>
              <a:t>、そのような地域が主導する意欲的な取組みに対し、積極的に</a:t>
            </a:r>
            <a:r>
              <a:rPr kumimoji="1" lang="ja-JP" altLang="en-US" sz="1050" b="1" dirty="0">
                <a:solidFill>
                  <a:srgbClr val="FF0000"/>
                </a:solidFill>
              </a:rPr>
              <a:t>支援</a:t>
            </a:r>
            <a:r>
              <a:rPr kumimoji="1" lang="ja-JP" altLang="en-US" sz="1050" dirty="0"/>
              <a:t>していくこととしています。</a:t>
            </a:r>
          </a:p>
        </p:txBody>
      </p:sp>
      <p:sp>
        <p:nvSpPr>
          <p:cNvPr id="8" name="テキスト ボックス 7">
            <a:extLst>
              <a:ext uri="{FF2B5EF4-FFF2-40B4-BE49-F238E27FC236}">
                <a16:creationId xmlns:a16="http://schemas.microsoft.com/office/drawing/2014/main" id="{506904A6-339D-4FFD-B2F3-6697437EA88D}"/>
              </a:ext>
            </a:extLst>
          </p:cNvPr>
          <p:cNvSpPr txBox="1"/>
          <p:nvPr/>
        </p:nvSpPr>
        <p:spPr>
          <a:xfrm>
            <a:off x="983226" y="3092939"/>
            <a:ext cx="10156722" cy="769441"/>
          </a:xfrm>
          <a:prstGeom prst="rect">
            <a:avLst/>
          </a:prstGeom>
          <a:noFill/>
          <a:ln w="9525">
            <a:solidFill>
              <a:schemeClr val="tx1"/>
            </a:solidFill>
          </a:ln>
        </p:spPr>
        <p:txBody>
          <a:bodyPr wrap="square" rtlCol="0">
            <a:spAutoFit/>
          </a:bodyPr>
          <a:lstStyle/>
          <a:p>
            <a:r>
              <a:rPr kumimoji="1" lang="ja-JP" altLang="en-US" sz="1100" dirty="0"/>
              <a:t>ＪＲ各社のローカル路線の区間のうち、</a:t>
            </a:r>
            <a:r>
              <a:rPr kumimoji="1" lang="ja-JP" altLang="en-US" sz="1100" dirty="0">
                <a:solidFill>
                  <a:srgbClr val="FF0000"/>
                </a:solidFill>
              </a:rPr>
              <a:t>特急列車等の優等列車が拠点都市間を相互に連絡する区間</a:t>
            </a:r>
            <a:r>
              <a:rPr kumimoji="1" lang="ja-JP" altLang="en-US" sz="1100" dirty="0"/>
              <a:t>を含む区間で設定されており、相当程度の利用がある区間のほか、</a:t>
            </a:r>
            <a:r>
              <a:rPr kumimoji="1" lang="ja-JP" altLang="en-US" sz="1100" dirty="0">
                <a:solidFill>
                  <a:srgbClr val="FF0000"/>
                </a:solidFill>
              </a:rPr>
              <a:t>貨物鉄道が現に走行し</a:t>
            </a:r>
            <a:r>
              <a:rPr kumimoji="1" lang="ja-JP" altLang="en-US" sz="1100" dirty="0"/>
              <a:t>ており、全国一元的な貨物鉄道輸送サービスの一部として重要な役割を果たしている区間、</a:t>
            </a:r>
            <a:r>
              <a:rPr kumimoji="1" lang="ja-JP" altLang="en-US" sz="1100" dirty="0">
                <a:solidFill>
                  <a:srgbClr val="FF0000"/>
                </a:solidFill>
              </a:rPr>
              <a:t>災害時や有事において貨物列車が走行する蓋然性が高い区間</a:t>
            </a:r>
            <a:r>
              <a:rPr kumimoji="1" lang="ja-JP" altLang="en-US" sz="1100" dirty="0"/>
              <a:t>など、国とＪＲ各社との間で、</a:t>
            </a:r>
            <a:r>
              <a:rPr kumimoji="1" lang="ja-JP" altLang="en-US" sz="1100" dirty="0">
                <a:solidFill>
                  <a:srgbClr val="FF0000"/>
                </a:solidFill>
              </a:rPr>
              <a:t>我が国の基幹的鉄道ネットワークを形成する区間として確認した区間</a:t>
            </a:r>
            <a:r>
              <a:rPr kumimoji="1" lang="ja-JP" altLang="en-US" sz="1100" dirty="0"/>
              <a:t>は、当面、再構築協議会における協議の対象としない。</a:t>
            </a:r>
          </a:p>
        </p:txBody>
      </p:sp>
      <p:sp>
        <p:nvSpPr>
          <p:cNvPr id="9" name="テキスト ボックス 8">
            <a:extLst>
              <a:ext uri="{FF2B5EF4-FFF2-40B4-BE49-F238E27FC236}">
                <a16:creationId xmlns:a16="http://schemas.microsoft.com/office/drawing/2014/main" id="{017A7996-BF51-9D52-166A-436698883F61}"/>
              </a:ext>
            </a:extLst>
          </p:cNvPr>
          <p:cNvSpPr txBox="1"/>
          <p:nvPr/>
        </p:nvSpPr>
        <p:spPr>
          <a:xfrm>
            <a:off x="983226" y="2553997"/>
            <a:ext cx="10609006" cy="553998"/>
          </a:xfrm>
          <a:prstGeom prst="rect">
            <a:avLst/>
          </a:prstGeom>
          <a:noFill/>
        </p:spPr>
        <p:txBody>
          <a:bodyPr wrap="square" rtlCol="0">
            <a:spAutoFit/>
          </a:bodyPr>
          <a:lstStyle/>
          <a:p>
            <a:r>
              <a:rPr lang="ja-JP" altLang="en-US" dirty="0">
                <a:solidFill>
                  <a:schemeClr val="accent6">
                    <a:lumMod val="50000"/>
                  </a:schemeClr>
                </a:solidFill>
                <a:latin typeface="AR P丸ゴシック体E" panose="020F0900000000000000" pitchFamily="50" charset="-128"/>
                <a:ea typeface="AR P丸ゴシック体E" panose="020F0900000000000000" pitchFamily="50" charset="-128"/>
              </a:rPr>
              <a:t>②基幹的ネットワークを形成する線区に対する考え方</a:t>
            </a:r>
            <a:endParaRPr lang="en-US" altLang="ja-JP" dirty="0">
              <a:solidFill>
                <a:schemeClr val="accent6">
                  <a:lumMod val="50000"/>
                </a:schemeClr>
              </a:solidFill>
              <a:latin typeface="AR P丸ゴシック体E" panose="020F0900000000000000" pitchFamily="50" charset="-128"/>
              <a:ea typeface="AR P丸ゴシック体E" panose="020F0900000000000000" pitchFamily="50" charset="-128"/>
            </a:endParaRPr>
          </a:p>
          <a:p>
            <a:r>
              <a:rPr lang="ja-JP" altLang="en-US" sz="1200" dirty="0"/>
              <a:t>　</a:t>
            </a:r>
            <a:r>
              <a:rPr lang="en-US" altLang="ja-JP" sz="900" dirty="0"/>
              <a:t>-</a:t>
            </a:r>
            <a:r>
              <a:rPr lang="ja-JP" altLang="en-US" sz="900" dirty="0"/>
              <a:t>１「地域公共交通の活性化及び再生の促進に関する基本方針」　四１⑴ 再構築協議会の組織に係る区間　より（抜粋）</a:t>
            </a:r>
          </a:p>
        </p:txBody>
      </p:sp>
      <p:sp>
        <p:nvSpPr>
          <p:cNvPr id="12" name="テキスト ボックス 11">
            <a:extLst>
              <a:ext uri="{FF2B5EF4-FFF2-40B4-BE49-F238E27FC236}">
                <a16:creationId xmlns:a16="http://schemas.microsoft.com/office/drawing/2014/main" id="{EEF3EBC5-3875-91E9-DFFA-817228F7B9C0}"/>
              </a:ext>
            </a:extLst>
          </p:cNvPr>
          <p:cNvSpPr txBox="1"/>
          <p:nvPr/>
        </p:nvSpPr>
        <p:spPr>
          <a:xfrm>
            <a:off x="874477" y="778190"/>
            <a:ext cx="10609006" cy="338554"/>
          </a:xfrm>
          <a:prstGeom prst="rect">
            <a:avLst/>
          </a:prstGeom>
          <a:noFill/>
        </p:spPr>
        <p:txBody>
          <a:bodyPr wrap="square" rtlCol="0">
            <a:spAutoFit/>
          </a:bodyPr>
          <a:lstStyle/>
          <a:p>
            <a:r>
              <a:rPr lang="ja-JP" altLang="en-US" sz="1600" b="1" dirty="0">
                <a:solidFill>
                  <a:srgbClr val="FF0000"/>
                </a:solidFill>
              </a:rPr>
              <a:t>分断される鉄道政策</a:t>
            </a:r>
            <a:endParaRPr lang="ja-JP" altLang="en-US" sz="1600" dirty="0"/>
          </a:p>
        </p:txBody>
      </p:sp>
      <p:sp>
        <p:nvSpPr>
          <p:cNvPr id="4" name="タイトル 1">
            <a:extLst>
              <a:ext uri="{FF2B5EF4-FFF2-40B4-BE49-F238E27FC236}">
                <a16:creationId xmlns:a16="http://schemas.microsoft.com/office/drawing/2014/main" id="{78EC3437-09DF-15D5-6F46-EC98D9BEFFDC}"/>
              </a:ext>
            </a:extLst>
          </p:cNvPr>
          <p:cNvSpPr txBox="1">
            <a:spLocks/>
          </p:cNvSpPr>
          <p:nvPr/>
        </p:nvSpPr>
        <p:spPr>
          <a:xfrm>
            <a:off x="865239" y="263786"/>
            <a:ext cx="10515600" cy="5215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国の鉄道政策の現在地点③ー生活路線と基幹的ネットワーク路線の分断ー</a:t>
            </a:r>
          </a:p>
        </p:txBody>
      </p:sp>
      <p:sp>
        <p:nvSpPr>
          <p:cNvPr id="7" name="テキスト ボックス 6">
            <a:extLst>
              <a:ext uri="{FF2B5EF4-FFF2-40B4-BE49-F238E27FC236}">
                <a16:creationId xmlns:a16="http://schemas.microsoft.com/office/drawing/2014/main" id="{5919480C-E7CA-60CC-DFD4-10B0934377B3}"/>
              </a:ext>
            </a:extLst>
          </p:cNvPr>
          <p:cNvSpPr txBox="1"/>
          <p:nvPr/>
        </p:nvSpPr>
        <p:spPr>
          <a:xfrm>
            <a:off x="983226" y="4070461"/>
            <a:ext cx="10156722" cy="430887"/>
          </a:xfrm>
          <a:prstGeom prst="rect">
            <a:avLst/>
          </a:prstGeom>
          <a:noFill/>
          <a:ln w="9525">
            <a:solidFill>
              <a:schemeClr val="tx1"/>
            </a:solidFill>
          </a:ln>
        </p:spPr>
        <p:txBody>
          <a:bodyPr wrap="square" rtlCol="0">
            <a:spAutoFit/>
          </a:bodyPr>
          <a:lstStyle/>
          <a:p>
            <a:r>
              <a:rPr lang="ja-JP" altLang="ja-JP" sz="1100" dirty="0"/>
              <a:t>「維持すべき基幹的ネットワーク」を持続的に支えるに当たっては</a:t>
            </a:r>
            <a:r>
              <a:rPr lang="ja-JP" altLang="ja-JP" sz="1100" b="1" dirty="0">
                <a:solidFill>
                  <a:srgbClr val="FF0000"/>
                </a:solidFill>
              </a:rPr>
              <a:t>安定的な 財源の確保が必要</a:t>
            </a:r>
            <a:r>
              <a:rPr lang="ja-JP" altLang="ja-JP" sz="1100" dirty="0">
                <a:solidFill>
                  <a:srgbClr val="FF0000"/>
                </a:solidFill>
              </a:rPr>
              <a:t>ではないか。</a:t>
            </a:r>
            <a:r>
              <a:rPr lang="ja-JP" altLang="ja-JP" sz="1100" dirty="0"/>
              <a:t>具体的には、</a:t>
            </a:r>
            <a:r>
              <a:rPr lang="ja-JP" altLang="en-US" sz="1100" dirty="0"/>
              <a:t>（略）</a:t>
            </a:r>
            <a:r>
              <a:rPr lang="ja-JP" altLang="ja-JP" sz="1100" dirty="0">
                <a:solidFill>
                  <a:srgbClr val="FF0000"/>
                </a:solidFill>
              </a:rPr>
              <a:t>幅広い受益者から負担を収受する仕組み</a:t>
            </a:r>
            <a:r>
              <a:rPr lang="ja-JP" altLang="ja-JP" sz="1100" dirty="0"/>
              <a:t>を導入することが考えら れるのではないか。</a:t>
            </a:r>
            <a:endParaRPr kumimoji="1" lang="ja-JP" altLang="en-US" sz="1100" dirty="0">
              <a:solidFill>
                <a:srgbClr val="FF0000"/>
              </a:solidFill>
            </a:endParaRPr>
          </a:p>
        </p:txBody>
      </p:sp>
      <p:sp>
        <p:nvSpPr>
          <p:cNvPr id="18" name="テキスト ボックス 17">
            <a:extLst>
              <a:ext uri="{FF2B5EF4-FFF2-40B4-BE49-F238E27FC236}">
                <a16:creationId xmlns:a16="http://schemas.microsoft.com/office/drawing/2014/main" id="{311ADF99-A81C-2DD8-8619-7DB885DFC56A}"/>
              </a:ext>
            </a:extLst>
          </p:cNvPr>
          <p:cNvSpPr txBox="1"/>
          <p:nvPr/>
        </p:nvSpPr>
        <p:spPr>
          <a:xfrm>
            <a:off x="874477" y="3862380"/>
            <a:ext cx="10609006" cy="276999"/>
          </a:xfrm>
          <a:prstGeom prst="rect">
            <a:avLst/>
          </a:prstGeom>
          <a:noFill/>
        </p:spPr>
        <p:txBody>
          <a:bodyPr wrap="square" rtlCol="0">
            <a:spAutoFit/>
          </a:bodyPr>
          <a:lstStyle/>
          <a:p>
            <a:r>
              <a:rPr lang="ja-JP" altLang="en-US" sz="1200" dirty="0"/>
              <a:t>　</a:t>
            </a:r>
            <a:r>
              <a:rPr lang="en-US" altLang="ja-JP" sz="900" dirty="0"/>
              <a:t>-</a:t>
            </a:r>
            <a:r>
              <a:rPr lang="ja-JP" altLang="en-US" sz="900" dirty="0"/>
              <a:t>２「</a:t>
            </a:r>
            <a:r>
              <a:rPr lang="ja-JP" altLang="ja-JP" sz="900" dirty="0"/>
              <a:t>鉄道事業者と地域の協働による地域モビリティの刷新に関する検討会（第２期） 課題整理・今後取り組むべき方向性 </a:t>
            </a:r>
            <a:r>
              <a:rPr lang="ja-JP" altLang="en-US" sz="900" dirty="0"/>
              <a:t>」　より（抜粋）</a:t>
            </a:r>
          </a:p>
        </p:txBody>
      </p:sp>
      <p:sp>
        <p:nvSpPr>
          <p:cNvPr id="19" name="テキスト ボックス 18">
            <a:extLst>
              <a:ext uri="{FF2B5EF4-FFF2-40B4-BE49-F238E27FC236}">
                <a16:creationId xmlns:a16="http://schemas.microsoft.com/office/drawing/2014/main" id="{72F7E15F-9E8A-91CD-0F9C-D78B6907FFDD}"/>
              </a:ext>
            </a:extLst>
          </p:cNvPr>
          <p:cNvSpPr txBox="1"/>
          <p:nvPr/>
        </p:nvSpPr>
        <p:spPr>
          <a:xfrm>
            <a:off x="874477" y="4709429"/>
            <a:ext cx="10265471" cy="2031325"/>
          </a:xfrm>
          <a:prstGeom prst="rect">
            <a:avLst/>
          </a:prstGeom>
          <a:noFill/>
        </p:spPr>
        <p:txBody>
          <a:bodyPr wrap="square" rtlCol="0">
            <a:spAutoFit/>
          </a:bodyPr>
          <a:lstStyle/>
          <a:p>
            <a:r>
              <a:rPr lang="en-US" altLang="ja-JP" sz="1600" dirty="0">
                <a:solidFill>
                  <a:schemeClr val="tx1">
                    <a:lumMod val="95000"/>
                    <a:lumOff val="5000"/>
                  </a:schemeClr>
                </a:solidFill>
              </a:rPr>
              <a:t>※</a:t>
            </a:r>
            <a:r>
              <a:rPr lang="ja-JP" altLang="en-US" sz="1600" dirty="0"/>
              <a:t>①の考え方は</a:t>
            </a:r>
            <a:r>
              <a:rPr lang="ja-JP" altLang="en-US" sz="1600" dirty="0">
                <a:solidFill>
                  <a:schemeClr val="tx1">
                    <a:lumMod val="95000"/>
                    <a:lumOff val="5000"/>
                  </a:schemeClr>
                </a:solidFill>
              </a:rPr>
              <a:t>鉄道を「重要な社会インフラ」＝公的インフラと規定しながら、</a:t>
            </a:r>
            <a:r>
              <a:rPr lang="ja-JP" altLang="en-US" sz="1600" b="1" dirty="0">
                <a:solidFill>
                  <a:srgbClr val="FF0000"/>
                </a:solidFill>
              </a:rPr>
              <a:t>「公」の範疇と責任を地方自　</a:t>
            </a:r>
            <a:endParaRPr lang="en-US" altLang="ja-JP" sz="1600" b="1" dirty="0">
              <a:solidFill>
                <a:srgbClr val="FF0000"/>
              </a:solidFill>
            </a:endParaRPr>
          </a:p>
          <a:p>
            <a:r>
              <a:rPr lang="ja-JP" altLang="en-US" sz="1600" b="1" dirty="0">
                <a:solidFill>
                  <a:srgbClr val="FF0000"/>
                </a:solidFill>
              </a:rPr>
              <a:t>　治体にのみ負わせるための根拠</a:t>
            </a:r>
            <a:r>
              <a:rPr lang="ja-JP" altLang="en-US" sz="1600" dirty="0">
                <a:solidFill>
                  <a:schemeClr val="tx1">
                    <a:lumMod val="95000"/>
                    <a:lumOff val="5000"/>
                  </a:schemeClr>
                </a:solidFill>
              </a:rPr>
              <a:t>となっている。</a:t>
            </a:r>
            <a:endParaRPr lang="en-US" altLang="ja-JP" sz="1600" dirty="0">
              <a:solidFill>
                <a:schemeClr val="tx1">
                  <a:lumMod val="95000"/>
                  <a:lumOff val="5000"/>
                </a:schemeClr>
              </a:solidFill>
            </a:endParaRPr>
          </a:p>
          <a:p>
            <a:r>
              <a:rPr lang="en-US" altLang="ja-JP" sz="1600" dirty="0">
                <a:solidFill>
                  <a:schemeClr val="tx1">
                    <a:lumMod val="95000"/>
                    <a:lumOff val="5000"/>
                  </a:schemeClr>
                </a:solidFill>
              </a:rPr>
              <a:t>※</a:t>
            </a:r>
            <a:r>
              <a:rPr lang="ja-JP" altLang="en-US" sz="1600" dirty="0">
                <a:solidFill>
                  <a:schemeClr val="tx1">
                    <a:lumMod val="95000"/>
                    <a:lumOff val="5000"/>
                  </a:schemeClr>
                </a:solidFill>
              </a:rPr>
              <a:t>鉄道インフラは全国を一本のレールによって繋いでおり、そのどの区間も生活移動、都市間移動、物流、観</a:t>
            </a:r>
            <a:endParaRPr lang="en-US" altLang="ja-JP" sz="1600" dirty="0">
              <a:solidFill>
                <a:schemeClr val="tx1">
                  <a:lumMod val="95000"/>
                  <a:lumOff val="5000"/>
                </a:schemeClr>
              </a:solidFill>
            </a:endParaRPr>
          </a:p>
          <a:p>
            <a:r>
              <a:rPr lang="ja-JP" altLang="en-US" sz="1600" dirty="0">
                <a:solidFill>
                  <a:schemeClr val="tx1">
                    <a:lumMod val="95000"/>
                    <a:lumOff val="5000"/>
                  </a:schemeClr>
                </a:solidFill>
              </a:rPr>
              <a:t>　光の機能を果たすことのできるインフラである。</a:t>
            </a:r>
            <a:endParaRPr lang="en-US" altLang="ja-JP" sz="1600" dirty="0">
              <a:solidFill>
                <a:schemeClr val="tx1">
                  <a:lumMod val="95000"/>
                  <a:lumOff val="5000"/>
                </a:schemeClr>
              </a:solidFill>
            </a:endParaRPr>
          </a:p>
          <a:p>
            <a:r>
              <a:rPr lang="en-US" altLang="ja-JP" sz="1600" b="1" dirty="0">
                <a:solidFill>
                  <a:schemeClr val="tx1">
                    <a:lumMod val="95000"/>
                    <a:lumOff val="5000"/>
                  </a:schemeClr>
                </a:solidFill>
              </a:rPr>
              <a:t>※</a:t>
            </a:r>
            <a:r>
              <a:rPr lang="ja-JP" altLang="en-US" sz="1600" b="1" dirty="0">
                <a:solidFill>
                  <a:srgbClr val="FF0000"/>
                </a:solidFill>
              </a:rPr>
              <a:t>交通政策基本法</a:t>
            </a:r>
            <a:r>
              <a:rPr lang="ja-JP" altLang="en-US" sz="1600" dirty="0">
                <a:solidFill>
                  <a:schemeClr val="tx1">
                    <a:lumMod val="95000"/>
                    <a:lumOff val="5000"/>
                  </a:schemeClr>
                </a:solidFill>
              </a:rPr>
              <a:t>は、生活移動、都市間移動、物流、観光の機能の充足を求めている。鉄道はそのすべての機</a:t>
            </a:r>
            <a:endParaRPr lang="en-US" altLang="ja-JP" sz="1600" dirty="0">
              <a:solidFill>
                <a:schemeClr val="tx1">
                  <a:lumMod val="95000"/>
                  <a:lumOff val="5000"/>
                </a:schemeClr>
              </a:solidFill>
            </a:endParaRPr>
          </a:p>
          <a:p>
            <a:r>
              <a:rPr lang="ja-JP" altLang="en-US" sz="1600" dirty="0">
                <a:solidFill>
                  <a:schemeClr val="tx1">
                    <a:lumMod val="95000"/>
                    <a:lumOff val="5000"/>
                  </a:schemeClr>
                </a:solidFill>
              </a:rPr>
              <a:t>　能を提供することが可能であり、</a:t>
            </a:r>
            <a:r>
              <a:rPr lang="ja-JP" altLang="en-US" sz="1600" b="1" dirty="0">
                <a:solidFill>
                  <a:srgbClr val="FF0000"/>
                </a:solidFill>
              </a:rPr>
              <a:t>全国ネットワークの維持のために、財政を含めて、国が主体として係るべ</a:t>
            </a:r>
            <a:endParaRPr lang="en-US" altLang="ja-JP" sz="1600" b="1" dirty="0">
              <a:solidFill>
                <a:srgbClr val="FF0000"/>
              </a:solidFill>
            </a:endParaRPr>
          </a:p>
          <a:p>
            <a:r>
              <a:rPr lang="ja-JP" altLang="en-US" sz="1600" b="1" dirty="0">
                <a:solidFill>
                  <a:srgbClr val="FF0000"/>
                </a:solidFill>
              </a:rPr>
              <a:t>　き根拠がある。</a:t>
            </a:r>
            <a:endParaRPr lang="en-US" altLang="ja-JP" sz="1600" b="1" dirty="0">
              <a:solidFill>
                <a:srgbClr val="FF0000"/>
              </a:solidFill>
            </a:endParaRPr>
          </a:p>
          <a:p>
            <a:r>
              <a:rPr lang="ja-JP" altLang="en-US" sz="1400" b="1" dirty="0">
                <a:solidFill>
                  <a:schemeClr val="tx1">
                    <a:lumMod val="95000"/>
                    <a:lumOff val="5000"/>
                  </a:schemeClr>
                </a:solidFill>
              </a:rPr>
              <a:t>　</a:t>
            </a:r>
            <a:endParaRPr lang="en-US" altLang="ja-JP" sz="1400" b="1" dirty="0">
              <a:solidFill>
                <a:schemeClr val="tx1">
                  <a:lumMod val="95000"/>
                  <a:lumOff val="5000"/>
                </a:schemeClr>
              </a:solidFill>
            </a:endParaRPr>
          </a:p>
        </p:txBody>
      </p:sp>
    </p:spTree>
    <p:extLst>
      <p:ext uri="{BB962C8B-B14F-4D97-AF65-F5344CB8AC3E}">
        <p14:creationId xmlns:p14="http://schemas.microsoft.com/office/powerpoint/2010/main" val="81492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FB26144-9C32-3E7C-04F8-FD992398F8F3}"/>
              </a:ext>
            </a:extLst>
          </p:cNvPr>
          <p:cNvSpPr>
            <a:spLocks noGrp="1"/>
          </p:cNvSpPr>
          <p:nvPr>
            <p:ph idx="1"/>
          </p:nvPr>
        </p:nvSpPr>
        <p:spPr>
          <a:xfrm>
            <a:off x="838200" y="785352"/>
            <a:ext cx="10515600" cy="5290271"/>
          </a:xfrm>
        </p:spPr>
        <p:txBody>
          <a:bodyPr>
            <a:normAutofit/>
          </a:bodyPr>
          <a:lstStyle/>
          <a:p>
            <a:pPr marL="0" indent="0">
              <a:buNone/>
            </a:pPr>
            <a:r>
              <a:rPr lang="en-US" altLang="ja-JP" sz="1800" b="1" dirty="0"/>
              <a:t>2023</a:t>
            </a:r>
            <a:r>
              <a:rPr lang="ja-JP" altLang="en-US" sz="1800" b="1" dirty="0"/>
              <a:t>年</a:t>
            </a:r>
            <a:r>
              <a:rPr lang="en-US" altLang="ja-JP" sz="1800" b="1" dirty="0"/>
              <a:t>8</a:t>
            </a:r>
            <a:r>
              <a:rPr lang="ja-JP" altLang="en-US" sz="1800" b="1" dirty="0"/>
              <a:t>月</a:t>
            </a:r>
            <a:r>
              <a:rPr lang="en-US" altLang="ja-JP" sz="1800" b="1" dirty="0"/>
              <a:t>26</a:t>
            </a:r>
            <a:r>
              <a:rPr lang="ja-JP" altLang="en-US" sz="1800" b="1" dirty="0"/>
              <a:t>日　国土交通大臣と関係知事との意見交換会から</a:t>
            </a:r>
            <a:endParaRPr kumimoji="1" lang="ja-JP" altLang="en-US" sz="1800" dirty="0"/>
          </a:p>
        </p:txBody>
      </p:sp>
      <p:sp>
        <p:nvSpPr>
          <p:cNvPr id="10" name="タイトル 1">
            <a:extLst>
              <a:ext uri="{FF2B5EF4-FFF2-40B4-BE49-F238E27FC236}">
                <a16:creationId xmlns:a16="http://schemas.microsoft.com/office/drawing/2014/main" id="{73269B31-6F63-0139-E502-D52847735B74}"/>
              </a:ext>
            </a:extLst>
          </p:cNvPr>
          <p:cNvSpPr txBox="1">
            <a:spLocks/>
          </p:cNvSpPr>
          <p:nvPr/>
        </p:nvSpPr>
        <p:spPr>
          <a:xfrm>
            <a:off x="865239" y="263786"/>
            <a:ext cx="10515600" cy="5215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国の鉄道政策の現在地点④ー交通政策基本法に基づく鉄道政策を求めるー</a:t>
            </a:r>
          </a:p>
        </p:txBody>
      </p:sp>
      <p:pic>
        <p:nvPicPr>
          <p:cNvPr id="12" name="図 11"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AE1C60BA-72F4-FA57-515F-4015A1107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0" y="1140553"/>
            <a:ext cx="8672945" cy="4810660"/>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インク 12">
                <a:extLst>
                  <a:ext uri="{FF2B5EF4-FFF2-40B4-BE49-F238E27FC236}">
                    <a16:creationId xmlns:a16="http://schemas.microsoft.com/office/drawing/2014/main" id="{3BBBC6AD-A385-67D8-6502-66689BA00772}"/>
                  </a:ext>
                </a:extLst>
              </p14:cNvPr>
              <p14:cNvContentPartPr/>
              <p14:nvPr/>
            </p14:nvContentPartPr>
            <p14:xfrm>
              <a:off x="7813651" y="2936349"/>
              <a:ext cx="1740960" cy="57240"/>
            </p14:xfrm>
          </p:contentPart>
        </mc:Choice>
        <mc:Fallback xmlns="">
          <p:pic>
            <p:nvPicPr>
              <p:cNvPr id="13" name="インク 12">
                <a:extLst>
                  <a:ext uri="{FF2B5EF4-FFF2-40B4-BE49-F238E27FC236}">
                    <a16:creationId xmlns:a16="http://schemas.microsoft.com/office/drawing/2014/main" id="{3BBBC6AD-A385-67D8-6502-66689BA00772}"/>
                  </a:ext>
                </a:extLst>
              </p:cNvPr>
              <p:cNvPicPr/>
              <p:nvPr/>
            </p:nvPicPr>
            <p:blipFill>
              <a:blip r:embed="rId4"/>
              <a:stretch>
                <a:fillRect/>
              </a:stretch>
            </p:blipFill>
            <p:spPr>
              <a:xfrm>
                <a:off x="7759651" y="2828349"/>
                <a:ext cx="184860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インク 14">
                <a:extLst>
                  <a:ext uri="{FF2B5EF4-FFF2-40B4-BE49-F238E27FC236}">
                    <a16:creationId xmlns:a16="http://schemas.microsoft.com/office/drawing/2014/main" id="{D95E8F9E-33DD-8183-563E-D964D7881C77}"/>
                  </a:ext>
                </a:extLst>
              </p14:cNvPr>
              <p14:cNvContentPartPr/>
              <p14:nvPr/>
            </p14:nvContentPartPr>
            <p14:xfrm>
              <a:off x="1376131" y="3259989"/>
              <a:ext cx="5265000" cy="720"/>
            </p14:xfrm>
          </p:contentPart>
        </mc:Choice>
        <mc:Fallback xmlns="">
          <p:pic>
            <p:nvPicPr>
              <p:cNvPr id="15" name="インク 14">
                <a:extLst>
                  <a:ext uri="{FF2B5EF4-FFF2-40B4-BE49-F238E27FC236}">
                    <a16:creationId xmlns:a16="http://schemas.microsoft.com/office/drawing/2014/main" id="{D95E8F9E-33DD-8183-563E-D964D7881C77}"/>
                  </a:ext>
                </a:extLst>
              </p:cNvPr>
              <p:cNvPicPr/>
              <p:nvPr/>
            </p:nvPicPr>
            <p:blipFill>
              <a:blip r:embed="rId6"/>
              <a:stretch>
                <a:fillRect/>
              </a:stretch>
            </p:blipFill>
            <p:spPr>
              <a:xfrm>
                <a:off x="1322131" y="3043989"/>
                <a:ext cx="53726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インク 16">
                <a:extLst>
                  <a:ext uri="{FF2B5EF4-FFF2-40B4-BE49-F238E27FC236}">
                    <a16:creationId xmlns:a16="http://schemas.microsoft.com/office/drawing/2014/main" id="{2AC23528-4D61-757D-B4DB-F1E1B5B93A3B}"/>
                  </a:ext>
                </a:extLst>
              </p14:cNvPr>
              <p14:cNvContentPartPr/>
              <p14:nvPr/>
            </p14:nvContentPartPr>
            <p14:xfrm>
              <a:off x="1385131" y="4119309"/>
              <a:ext cx="8055000" cy="720"/>
            </p14:xfrm>
          </p:contentPart>
        </mc:Choice>
        <mc:Fallback xmlns="">
          <p:pic>
            <p:nvPicPr>
              <p:cNvPr id="17" name="インク 16">
                <a:extLst>
                  <a:ext uri="{FF2B5EF4-FFF2-40B4-BE49-F238E27FC236}">
                    <a16:creationId xmlns:a16="http://schemas.microsoft.com/office/drawing/2014/main" id="{2AC23528-4D61-757D-B4DB-F1E1B5B93A3B}"/>
                  </a:ext>
                </a:extLst>
              </p:cNvPr>
              <p:cNvPicPr/>
              <p:nvPr/>
            </p:nvPicPr>
            <p:blipFill>
              <a:blip r:embed="rId8"/>
              <a:stretch>
                <a:fillRect/>
              </a:stretch>
            </p:blipFill>
            <p:spPr>
              <a:xfrm>
                <a:off x="1331131" y="3903309"/>
                <a:ext cx="81626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インク 18">
                <a:extLst>
                  <a:ext uri="{FF2B5EF4-FFF2-40B4-BE49-F238E27FC236}">
                    <a16:creationId xmlns:a16="http://schemas.microsoft.com/office/drawing/2014/main" id="{F3B9E515-2DAF-862F-DEB4-BD0E5BE85FA4}"/>
                  </a:ext>
                </a:extLst>
              </p14:cNvPr>
              <p14:cNvContentPartPr/>
              <p14:nvPr/>
            </p14:nvContentPartPr>
            <p14:xfrm>
              <a:off x="7601251" y="5144589"/>
              <a:ext cx="1904400" cy="720"/>
            </p14:xfrm>
          </p:contentPart>
        </mc:Choice>
        <mc:Fallback xmlns="">
          <p:pic>
            <p:nvPicPr>
              <p:cNvPr id="19" name="インク 18">
                <a:extLst>
                  <a:ext uri="{FF2B5EF4-FFF2-40B4-BE49-F238E27FC236}">
                    <a16:creationId xmlns:a16="http://schemas.microsoft.com/office/drawing/2014/main" id="{F3B9E515-2DAF-862F-DEB4-BD0E5BE85FA4}"/>
                  </a:ext>
                </a:extLst>
              </p:cNvPr>
              <p:cNvPicPr/>
              <p:nvPr/>
            </p:nvPicPr>
            <p:blipFill>
              <a:blip r:embed="rId10"/>
              <a:stretch>
                <a:fillRect/>
              </a:stretch>
            </p:blipFill>
            <p:spPr>
              <a:xfrm>
                <a:off x="7547251" y="4928589"/>
                <a:ext cx="20120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インク 20">
                <a:extLst>
                  <a:ext uri="{FF2B5EF4-FFF2-40B4-BE49-F238E27FC236}">
                    <a16:creationId xmlns:a16="http://schemas.microsoft.com/office/drawing/2014/main" id="{D8CA8DE3-498E-D1A3-5786-A3726C6F4E6F}"/>
                  </a:ext>
                </a:extLst>
              </p14:cNvPr>
              <p14:cNvContentPartPr/>
              <p14:nvPr/>
            </p14:nvContentPartPr>
            <p14:xfrm>
              <a:off x="1376131" y="5292189"/>
              <a:ext cx="6493320" cy="9360"/>
            </p14:xfrm>
          </p:contentPart>
        </mc:Choice>
        <mc:Fallback xmlns="">
          <p:pic>
            <p:nvPicPr>
              <p:cNvPr id="21" name="インク 20">
                <a:extLst>
                  <a:ext uri="{FF2B5EF4-FFF2-40B4-BE49-F238E27FC236}">
                    <a16:creationId xmlns:a16="http://schemas.microsoft.com/office/drawing/2014/main" id="{D8CA8DE3-498E-D1A3-5786-A3726C6F4E6F}"/>
                  </a:ext>
                </a:extLst>
              </p:cNvPr>
              <p:cNvPicPr/>
              <p:nvPr/>
            </p:nvPicPr>
            <p:blipFill>
              <a:blip r:embed="rId12"/>
              <a:stretch>
                <a:fillRect/>
              </a:stretch>
            </p:blipFill>
            <p:spPr>
              <a:xfrm>
                <a:off x="1322131" y="5184189"/>
                <a:ext cx="6600960" cy="225000"/>
              </a:xfrm>
              <a:prstGeom prst="rect">
                <a:avLst/>
              </a:prstGeom>
            </p:spPr>
          </p:pic>
        </mc:Fallback>
      </mc:AlternateContent>
      <p:sp>
        <p:nvSpPr>
          <p:cNvPr id="28" name="テキスト ボックス 27">
            <a:extLst>
              <a:ext uri="{FF2B5EF4-FFF2-40B4-BE49-F238E27FC236}">
                <a16:creationId xmlns:a16="http://schemas.microsoft.com/office/drawing/2014/main" id="{D9F5DC2B-6983-BDB6-6201-03F6F18F0071}"/>
              </a:ext>
            </a:extLst>
          </p:cNvPr>
          <p:cNvSpPr txBox="1"/>
          <p:nvPr/>
        </p:nvSpPr>
        <p:spPr>
          <a:xfrm>
            <a:off x="1228436" y="5951213"/>
            <a:ext cx="8638309" cy="338554"/>
          </a:xfrm>
          <a:prstGeom prst="rect">
            <a:avLst/>
          </a:prstGeom>
          <a:noFill/>
        </p:spPr>
        <p:txBody>
          <a:bodyPr wrap="square" rtlCol="0">
            <a:spAutoFit/>
          </a:bodyPr>
          <a:lstStyle/>
          <a:p>
            <a:r>
              <a:rPr kumimoji="1" lang="en-US" altLang="ja-JP" sz="1600" dirty="0">
                <a:solidFill>
                  <a:srgbClr val="FF0000"/>
                </a:solidFill>
              </a:rPr>
              <a:t>※</a:t>
            </a:r>
            <a:r>
              <a:rPr kumimoji="1" lang="ja-JP" altLang="en-US" sz="1600" dirty="0">
                <a:solidFill>
                  <a:srgbClr val="FF0000"/>
                </a:solidFill>
              </a:rPr>
              <a:t>全国的な鉄道路線問題の発端となった北海道は、明確な提言を</a:t>
            </a:r>
            <a:r>
              <a:rPr lang="ja-JP" altLang="en-US" sz="1600" dirty="0">
                <a:solidFill>
                  <a:srgbClr val="FF0000"/>
                </a:solidFill>
              </a:rPr>
              <a:t>一貫して</a:t>
            </a:r>
            <a:r>
              <a:rPr kumimoji="1" lang="ja-JP" altLang="en-US" sz="1600" dirty="0">
                <a:solidFill>
                  <a:srgbClr val="FF0000"/>
                </a:solidFill>
              </a:rPr>
              <a:t>行っていない！　　</a:t>
            </a:r>
          </a:p>
        </p:txBody>
      </p:sp>
    </p:spTree>
    <p:extLst>
      <p:ext uri="{BB962C8B-B14F-4D97-AF65-F5344CB8AC3E}">
        <p14:creationId xmlns:p14="http://schemas.microsoft.com/office/powerpoint/2010/main" val="2844531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9FFDFE14-2F53-8FB0-AF8C-FD87B44DB01A}"/>
              </a:ext>
            </a:extLst>
          </p:cNvPr>
          <p:cNvSpPr>
            <a:spLocks noGrp="1"/>
          </p:cNvSpPr>
          <p:nvPr>
            <p:ph idx="1"/>
          </p:nvPr>
        </p:nvSpPr>
        <p:spPr>
          <a:xfrm>
            <a:off x="838200" y="966643"/>
            <a:ext cx="10162309" cy="4351338"/>
          </a:xfrm>
        </p:spPr>
        <p:txBody>
          <a:bodyPr>
            <a:normAutofit lnSpcReduction="10000"/>
          </a:bodyPr>
          <a:lstStyle/>
          <a:p>
            <a:r>
              <a:rPr kumimoji="1" lang="ja-JP" altLang="en-US" sz="1800" dirty="0">
                <a:latin typeface="AR P丸ゴシック体E" panose="020F0900000000000000" pitchFamily="50" charset="-128"/>
                <a:ea typeface="AR P丸ゴシック体E" panose="020F0900000000000000" pitchFamily="50" charset="-128"/>
              </a:rPr>
              <a:t>今、起きている事態</a:t>
            </a:r>
            <a:endParaRPr kumimoji="1" lang="en-US" altLang="ja-JP" sz="1800" dirty="0">
              <a:latin typeface="AR P丸ゴシック体E" panose="020F0900000000000000" pitchFamily="50" charset="-128"/>
              <a:ea typeface="AR P丸ゴシック体E" panose="020F0900000000000000" pitchFamily="50" charset="-128"/>
            </a:endParaRPr>
          </a:p>
          <a:p>
            <a:pPr marL="0" indent="0">
              <a:buNone/>
            </a:pPr>
            <a:r>
              <a:rPr lang="ja-JP" altLang="en-US" sz="1100" dirty="0">
                <a:latin typeface="AR P丸ゴシック体E" panose="020F0900000000000000" pitchFamily="50" charset="-128"/>
                <a:ea typeface="AR P丸ゴシック体E" panose="020F0900000000000000" pitchFamily="50" charset="-128"/>
              </a:rPr>
              <a:t>　　　</a:t>
            </a:r>
            <a:r>
              <a:rPr lang="ja-JP" altLang="en-US" sz="1400" dirty="0">
                <a:latin typeface="AR P丸ゴシック体E" panose="020F0900000000000000" pitchFamily="50" charset="-128"/>
                <a:ea typeface="AR P丸ゴシック体E" panose="020F0900000000000000" pitchFamily="50" charset="-128"/>
              </a:rPr>
              <a:t>相次ぐ貨物列車の運休　</a:t>
            </a:r>
            <a:r>
              <a:rPr lang="en-US" altLang="ja-JP" sz="1100" dirty="0"/>
              <a:t>8</a:t>
            </a:r>
            <a:r>
              <a:rPr lang="ja-JP" altLang="en-US" sz="1100" dirty="0"/>
              <a:t>月</a:t>
            </a:r>
            <a:r>
              <a:rPr lang="en-US" altLang="ja-JP" sz="1100" dirty="0"/>
              <a:t>27</a:t>
            </a:r>
            <a:r>
              <a:rPr lang="ja-JP" altLang="en-US" sz="1100" dirty="0"/>
              <a:t>日～</a:t>
            </a:r>
            <a:r>
              <a:rPr lang="en-US" altLang="ja-JP" sz="1100" dirty="0"/>
              <a:t>9</a:t>
            </a:r>
            <a:r>
              <a:rPr lang="ja-JP" altLang="en-US" sz="1100" dirty="0"/>
              <a:t>月</a:t>
            </a:r>
            <a:r>
              <a:rPr lang="en-US" altLang="ja-JP" sz="1100" dirty="0"/>
              <a:t>10</a:t>
            </a:r>
            <a:r>
              <a:rPr lang="ja-JP" altLang="en-US" sz="1100" dirty="0"/>
              <a:t>日室蘭線長万部ｰ豊浦間、大雨で路盤流出、</a:t>
            </a:r>
            <a:r>
              <a:rPr lang="en-US" altLang="ja-JP" sz="1100" dirty="0"/>
              <a:t>12</a:t>
            </a:r>
            <a:r>
              <a:rPr lang="ja-JP" altLang="en-US" sz="1100" dirty="0"/>
              <a:t>日間貨物列車運休</a:t>
            </a:r>
            <a:endParaRPr lang="en-US" altLang="ja-JP" sz="1100" dirty="0"/>
          </a:p>
          <a:p>
            <a:pPr marL="0" indent="0">
              <a:buNone/>
            </a:pPr>
            <a:r>
              <a:rPr lang="ja-JP" altLang="en-US" sz="1100" dirty="0"/>
              <a:t>　　　　　　　　　　　　　　　　　</a:t>
            </a:r>
            <a:r>
              <a:rPr lang="ja-JP" altLang="ja-JP" sz="1100" dirty="0"/>
              <a:t>2024年11月</a:t>
            </a:r>
            <a:r>
              <a:rPr lang="ja-JP" altLang="en-US" sz="1100" dirty="0"/>
              <a:t>、</a:t>
            </a:r>
            <a:r>
              <a:rPr lang="ja-JP" altLang="ja-JP" sz="1100" dirty="0"/>
              <a:t>函館線（森駅〜石倉駅間）</a:t>
            </a:r>
            <a:r>
              <a:rPr lang="ja-JP" altLang="en-US" sz="1100" dirty="0"/>
              <a:t>のレール破断、</a:t>
            </a:r>
            <a:r>
              <a:rPr lang="ja-JP" altLang="ja-JP" sz="1100" dirty="0"/>
              <a:t>貨物列車の脱線事故</a:t>
            </a:r>
            <a:endParaRPr lang="en-US" altLang="ja-JP" sz="1100" dirty="0"/>
          </a:p>
          <a:p>
            <a:pPr marL="0" indent="0">
              <a:buNone/>
            </a:pPr>
            <a:r>
              <a:rPr lang="ja-JP" altLang="en-US" sz="1100" dirty="0"/>
              <a:t>　　　　　　　　　　　　　　　　　</a:t>
            </a:r>
            <a:r>
              <a:rPr lang="en-US" altLang="ja-JP" sz="1100" dirty="0"/>
              <a:t>2021</a:t>
            </a:r>
            <a:r>
              <a:rPr lang="ja-JP" altLang="en-US" sz="1100" dirty="0"/>
              <a:t>年～</a:t>
            </a:r>
            <a:r>
              <a:rPr lang="en-US" altLang="ja-JP" sz="1100" dirty="0"/>
              <a:t>2022</a:t>
            </a:r>
            <a:r>
              <a:rPr lang="ja-JP" altLang="en-US" sz="1100" dirty="0"/>
              <a:t>年　札幌大雪で貨物列車運休　</a:t>
            </a:r>
            <a:r>
              <a:rPr lang="en-US" altLang="ja-JP" sz="1100" dirty="0"/>
              <a:t>etc.</a:t>
            </a:r>
            <a:r>
              <a:rPr lang="ja-JP" altLang="en-US" sz="1100" dirty="0"/>
              <a:t>　</a:t>
            </a:r>
            <a:endParaRPr lang="en-US" altLang="ja-JP" sz="1100" dirty="0"/>
          </a:p>
          <a:p>
            <a:pPr marL="0" indent="0">
              <a:buNone/>
            </a:pPr>
            <a:r>
              <a:rPr lang="ja-JP" altLang="en-US" sz="1100" dirty="0">
                <a:latin typeface="AR P丸ゴシック体E" panose="020F0900000000000000" pitchFamily="50" charset="-128"/>
                <a:ea typeface="AR P丸ゴシック体E" panose="020F0900000000000000" pitchFamily="50" charset="-128"/>
              </a:rPr>
              <a:t>　　　</a:t>
            </a:r>
            <a:r>
              <a:rPr lang="ja-JP" altLang="en-US" sz="1400" dirty="0">
                <a:latin typeface="AR P丸ゴシック体E" panose="020F0900000000000000" pitchFamily="50" charset="-128"/>
                <a:ea typeface="AR P丸ゴシック体E" panose="020F0900000000000000" pitchFamily="50" charset="-128"/>
              </a:rPr>
              <a:t>函館山線で乗客積み残し</a:t>
            </a:r>
            <a:endParaRPr lang="en-US" altLang="ja-JP" sz="1400" dirty="0">
              <a:latin typeface="AR P丸ゴシック体E" panose="020F0900000000000000" pitchFamily="50" charset="-128"/>
              <a:ea typeface="AR P丸ゴシック体E" panose="020F0900000000000000" pitchFamily="50" charset="-128"/>
            </a:endParaRPr>
          </a:p>
          <a:p>
            <a:pPr marL="0" indent="0">
              <a:buNone/>
            </a:pPr>
            <a:r>
              <a:rPr lang="ja-JP" altLang="en-US" sz="1100" dirty="0">
                <a:latin typeface="AR P丸ゴシック体E" panose="020F0900000000000000" pitchFamily="50" charset="-128"/>
                <a:ea typeface="AR P丸ゴシック体E" panose="020F0900000000000000" pitchFamily="50" charset="-128"/>
              </a:rPr>
              <a:t>　　</a:t>
            </a:r>
            <a:r>
              <a:rPr lang="ja-JP" altLang="en-US" sz="1400" dirty="0">
                <a:latin typeface="AR P丸ゴシック体E" panose="020F0900000000000000" pitchFamily="50" charset="-128"/>
                <a:ea typeface="AR P丸ゴシック体E" panose="020F0900000000000000" pitchFamily="50" charset="-128"/>
              </a:rPr>
              <a:t>　そもそもの</a:t>
            </a:r>
            <a:r>
              <a:rPr lang="en-US" altLang="ja-JP" sz="1400" dirty="0">
                <a:latin typeface="AR P丸ゴシック体E" panose="020F0900000000000000" pitchFamily="50" charset="-128"/>
                <a:ea typeface="AR P丸ゴシック体E" panose="020F0900000000000000" pitchFamily="50" charset="-128"/>
              </a:rPr>
              <a:t>JR</a:t>
            </a:r>
            <a:r>
              <a:rPr lang="ja-JP" altLang="en-US" sz="1400" dirty="0">
                <a:latin typeface="AR P丸ゴシック体E" panose="020F0900000000000000" pitchFamily="50" charset="-128"/>
                <a:ea typeface="AR P丸ゴシック体E" panose="020F0900000000000000" pitchFamily="50" charset="-128"/>
              </a:rPr>
              <a:t>北海道路線問題の発端　</a:t>
            </a:r>
            <a:r>
              <a:rPr lang="ja-JP" altLang="en-US" sz="1100" dirty="0">
                <a:latin typeface="+mn-ea"/>
              </a:rPr>
              <a:t>石勝線の脱線炎上事故</a:t>
            </a:r>
            <a:endParaRPr lang="en-US" altLang="ja-JP" sz="1100" dirty="0">
              <a:latin typeface="+mn-ea"/>
            </a:endParaRPr>
          </a:p>
          <a:p>
            <a:pPr marL="0" indent="0">
              <a:buNone/>
            </a:pPr>
            <a:r>
              <a:rPr lang="ja-JP" altLang="en-US" sz="1100" dirty="0">
                <a:latin typeface="+mn-ea"/>
              </a:rPr>
              <a:t>　　　</a:t>
            </a:r>
            <a:r>
              <a:rPr lang="en-US" altLang="ja-JP" sz="1100" dirty="0">
                <a:latin typeface="+mn-ea"/>
              </a:rPr>
              <a:t>※</a:t>
            </a:r>
            <a:r>
              <a:rPr lang="ja-JP" altLang="en-US" sz="1100" dirty="0">
                <a:latin typeface="+mn-ea"/>
              </a:rPr>
              <a:t>もはや、</a:t>
            </a:r>
            <a:r>
              <a:rPr lang="en-US" altLang="ja-JP" sz="1100" dirty="0">
                <a:solidFill>
                  <a:srgbClr val="FF0000"/>
                </a:solidFill>
                <a:latin typeface="AR P丸ゴシック体E" panose="020F0900000000000000" pitchFamily="50" charset="-128"/>
                <a:ea typeface="AR P丸ゴシック体E" panose="020F0900000000000000" pitchFamily="50" charset="-128"/>
              </a:rPr>
              <a:t>JR</a:t>
            </a:r>
            <a:r>
              <a:rPr lang="ja-JP" altLang="en-US" sz="1100" dirty="0">
                <a:solidFill>
                  <a:srgbClr val="FF0000"/>
                </a:solidFill>
                <a:latin typeface="AR P丸ゴシック体E" panose="020F0900000000000000" pitchFamily="50" charset="-128"/>
                <a:ea typeface="AR P丸ゴシック体E" panose="020F0900000000000000" pitchFamily="50" charset="-128"/>
              </a:rPr>
              <a:t>北海道は当事者能力を発揮できる状況ではない</a:t>
            </a:r>
            <a:r>
              <a:rPr lang="ja-JP" altLang="en-US" sz="1100" dirty="0">
                <a:latin typeface="+mn-ea"/>
              </a:rPr>
              <a:t>のではないか！　札幌大雪で露呈：</a:t>
            </a:r>
            <a:r>
              <a:rPr lang="en-US" altLang="ja-JP" sz="1100" dirty="0">
                <a:latin typeface="+mn-ea"/>
              </a:rPr>
              <a:t>JR</a:t>
            </a:r>
            <a:r>
              <a:rPr lang="ja-JP" altLang="en-US" sz="1100" dirty="0">
                <a:latin typeface="+mn-ea"/>
              </a:rPr>
              <a:t>単独では対応できない除排雪力</a:t>
            </a:r>
            <a:endParaRPr lang="en-US" altLang="ja-JP" sz="1100" dirty="0">
              <a:latin typeface="+mn-ea"/>
            </a:endParaRPr>
          </a:p>
          <a:p>
            <a:pPr marL="0" indent="0">
              <a:buNone/>
            </a:pPr>
            <a:r>
              <a:rPr lang="ja-JP" altLang="en-US" sz="1100" dirty="0">
                <a:latin typeface="+mn-ea"/>
              </a:rPr>
              <a:t>　　　</a:t>
            </a:r>
            <a:r>
              <a:rPr lang="en-US" altLang="ja-JP" sz="1100" dirty="0">
                <a:latin typeface="+mn-ea"/>
              </a:rPr>
              <a:t>※</a:t>
            </a:r>
            <a:r>
              <a:rPr lang="ja-JP" altLang="en-US" sz="1100" dirty="0">
                <a:latin typeface="+mn-ea"/>
              </a:rPr>
              <a:t>観光客の積み残し、貨物の運休は</a:t>
            </a:r>
            <a:r>
              <a:rPr lang="ja-JP" altLang="en-US" sz="1100" dirty="0">
                <a:solidFill>
                  <a:srgbClr val="FF0000"/>
                </a:solidFill>
                <a:latin typeface="AR P丸ゴシック体E" panose="020F0900000000000000" pitchFamily="50" charset="-128"/>
                <a:ea typeface="AR P丸ゴシック体E" panose="020F0900000000000000" pitchFamily="50" charset="-128"/>
              </a:rPr>
              <a:t>「食と観光」を創生戦略とする北海道の存立価値に関わる問題</a:t>
            </a:r>
            <a:r>
              <a:rPr lang="ja-JP" altLang="en-US" sz="1100" dirty="0">
                <a:latin typeface="+mn-ea"/>
              </a:rPr>
              <a:t>（観光立国北海道、食糧供給基地の役割果たさず）　</a:t>
            </a:r>
            <a:endParaRPr lang="en-US" altLang="ja-JP" sz="1100" dirty="0">
              <a:latin typeface="+mn-ea"/>
            </a:endParaRPr>
          </a:p>
          <a:p>
            <a:pPr marL="0" indent="0">
              <a:buNone/>
            </a:pPr>
            <a:r>
              <a:rPr lang="ja-JP" altLang="en-US" sz="1100" dirty="0">
                <a:latin typeface="+mn-ea"/>
              </a:rPr>
              <a:t>　　　</a:t>
            </a:r>
            <a:r>
              <a:rPr lang="ja-JP" altLang="en-US" sz="1400" dirty="0">
                <a:latin typeface="AR P丸ゴシック体E" panose="020F0900000000000000" pitchFamily="50" charset="-128"/>
                <a:ea typeface="AR P丸ゴシック体E" panose="020F0900000000000000" pitchFamily="50" charset="-128"/>
              </a:rPr>
              <a:t>いさりび鉄道車両更新問題</a:t>
            </a:r>
            <a:endParaRPr lang="en-US" altLang="ja-JP" sz="1400" dirty="0">
              <a:latin typeface="AR P丸ゴシック体E" panose="020F0900000000000000" pitchFamily="50" charset="-128"/>
              <a:ea typeface="AR P丸ゴシック体E" panose="020F0900000000000000" pitchFamily="50" charset="-128"/>
            </a:endParaRPr>
          </a:p>
          <a:p>
            <a:pPr marL="0" indent="0">
              <a:buNone/>
            </a:pPr>
            <a:r>
              <a:rPr lang="ja-JP" altLang="en-US" sz="1400" dirty="0">
                <a:latin typeface="AR P丸ゴシック体E" panose="020F0900000000000000" pitchFamily="50" charset="-128"/>
                <a:ea typeface="AR P丸ゴシック体E" panose="020F0900000000000000" pitchFamily="50" charset="-128"/>
              </a:rPr>
              <a:t>　　　</a:t>
            </a:r>
            <a:r>
              <a:rPr lang="ja-JP" altLang="en-US" sz="1400" dirty="0">
                <a:latin typeface="+mn-ea"/>
              </a:rPr>
              <a:t>懸念されるのは北海道の対応の冷淡さ</a:t>
            </a:r>
            <a:endParaRPr lang="en-US" altLang="ja-JP" sz="1400" dirty="0">
              <a:latin typeface="+mn-ea"/>
            </a:endParaRPr>
          </a:p>
          <a:p>
            <a:pPr marL="0" indent="0">
              <a:buNone/>
            </a:pPr>
            <a:r>
              <a:rPr lang="ja-JP" altLang="en-US" sz="1400" dirty="0">
                <a:latin typeface="+mn-ea"/>
              </a:rPr>
              <a:t>　　　</a:t>
            </a:r>
            <a:r>
              <a:rPr lang="ja-JP" altLang="en-US" sz="1400" b="1" dirty="0">
                <a:latin typeface="+mn-ea"/>
              </a:rPr>
              <a:t>いさりび鉄道が無くなれば、北海道農業は崩壊する！　</a:t>
            </a:r>
            <a:r>
              <a:rPr lang="en-US" altLang="ja-JP" sz="1400" dirty="0">
                <a:latin typeface="+mn-ea"/>
              </a:rPr>
              <a:t>※</a:t>
            </a:r>
            <a:r>
              <a:rPr lang="ja-JP" altLang="en-US" sz="1400" dirty="0">
                <a:latin typeface="+mn-ea"/>
              </a:rPr>
              <a:t>本州</a:t>
            </a:r>
            <a:r>
              <a:rPr lang="en-US" altLang="ja-JP" sz="1400" dirty="0">
                <a:latin typeface="+mn-ea"/>
              </a:rPr>
              <a:t>―</a:t>
            </a:r>
            <a:r>
              <a:rPr lang="ja-JP" altLang="en-US" sz="1400" dirty="0">
                <a:latin typeface="+mn-ea"/>
              </a:rPr>
              <a:t>北海道間の全ての貨物列車が走る鉄道</a:t>
            </a:r>
            <a:endParaRPr lang="en-US" altLang="ja-JP" sz="1400" dirty="0">
              <a:latin typeface="+mn-ea"/>
            </a:endParaRPr>
          </a:p>
          <a:p>
            <a:pPr marL="0" indent="0">
              <a:buNone/>
            </a:pPr>
            <a:r>
              <a:rPr lang="ja-JP" altLang="en-US" sz="1100" dirty="0">
                <a:latin typeface="+mn-ea"/>
              </a:rPr>
              <a:t>　　　</a:t>
            </a:r>
            <a:r>
              <a:rPr lang="en-US" altLang="ja-JP" sz="1400" dirty="0">
                <a:latin typeface="AR P丸ゴシック体E" panose="020F0900000000000000" pitchFamily="50" charset="-128"/>
                <a:ea typeface="AR P丸ゴシック体E" panose="020F0900000000000000" pitchFamily="50" charset="-128"/>
              </a:rPr>
              <a:t>JR</a:t>
            </a:r>
            <a:r>
              <a:rPr lang="ja-JP" altLang="en-US" sz="1400" dirty="0">
                <a:latin typeface="AR P丸ゴシック体E" panose="020F0900000000000000" pitchFamily="50" charset="-128"/>
                <a:ea typeface="AR P丸ゴシック体E" panose="020F0900000000000000" pitchFamily="50" charset="-128"/>
              </a:rPr>
              <a:t>北海道路線問題は国、道と協議会設置へ。上下分離は棚上げ</a:t>
            </a:r>
            <a:r>
              <a:rPr lang="ja-JP" altLang="en-US" sz="1400" dirty="0">
                <a:latin typeface="+mn-ea"/>
              </a:rPr>
              <a:t>　</a:t>
            </a:r>
            <a:endParaRPr lang="en-US" altLang="ja-JP" sz="1400" dirty="0">
              <a:latin typeface="+mn-ea"/>
            </a:endParaRPr>
          </a:p>
          <a:p>
            <a:pPr marL="0" indent="0">
              <a:buNone/>
            </a:pPr>
            <a:r>
              <a:rPr lang="ja-JP" altLang="en-US" sz="1100" dirty="0">
                <a:latin typeface="+mn-ea"/>
              </a:rPr>
              <a:t>　　　　</a:t>
            </a:r>
            <a:r>
              <a:rPr lang="ja-JP" altLang="en-US" sz="1400" dirty="0">
                <a:latin typeface="+mn-ea"/>
              </a:rPr>
              <a:t>上下分離を議論させない北海道の姿勢　</a:t>
            </a:r>
            <a:endParaRPr lang="en-US" altLang="ja-JP" sz="1400" dirty="0">
              <a:latin typeface="+mn-ea"/>
            </a:endParaRPr>
          </a:p>
          <a:p>
            <a:pPr marL="0" indent="0">
              <a:buNone/>
            </a:pPr>
            <a:r>
              <a:rPr lang="ja-JP" altLang="en-US" sz="1400" dirty="0">
                <a:latin typeface="+mn-ea"/>
              </a:rPr>
              <a:t>　　　鈴木知事、長谷川岳氏の考え方：「</a:t>
            </a:r>
            <a:r>
              <a:rPr lang="en-US" altLang="ja-JP" sz="1400" dirty="0">
                <a:latin typeface="+mn-ea"/>
              </a:rPr>
              <a:t>JR</a:t>
            </a:r>
            <a:r>
              <a:rPr lang="ja-JP" altLang="en-US" sz="1400" dirty="0">
                <a:latin typeface="+mn-ea"/>
              </a:rPr>
              <a:t>北海道が稼ぐべき」</a:t>
            </a:r>
            <a:endParaRPr lang="en-US" altLang="ja-JP" sz="1400" dirty="0">
              <a:latin typeface="+mn-ea"/>
            </a:endParaRPr>
          </a:p>
          <a:p>
            <a:pPr marL="0" indent="0">
              <a:buNone/>
            </a:pPr>
            <a:r>
              <a:rPr lang="ja-JP" altLang="en-US" sz="1400" dirty="0">
                <a:latin typeface="+mn-ea"/>
              </a:rPr>
              <a:t>　　　　</a:t>
            </a:r>
            <a:r>
              <a:rPr lang="en-US" altLang="ja-JP" sz="1400" b="1" dirty="0">
                <a:latin typeface="+mn-ea"/>
              </a:rPr>
              <a:t>※</a:t>
            </a:r>
            <a:r>
              <a:rPr lang="ja-JP" altLang="en-US" sz="1400" b="1" dirty="0">
                <a:latin typeface="+mn-ea"/>
              </a:rPr>
              <a:t>北海道の創生戦略「食と観光」を支えるための「社会的・公的インフラ」との考えはない！</a:t>
            </a:r>
            <a:endParaRPr lang="en-US" altLang="ja-JP" sz="1400" b="1" dirty="0">
              <a:latin typeface="+mn-ea"/>
            </a:endParaRPr>
          </a:p>
        </p:txBody>
      </p:sp>
      <p:sp>
        <p:nvSpPr>
          <p:cNvPr id="5" name="タイトル 1">
            <a:extLst>
              <a:ext uri="{FF2B5EF4-FFF2-40B4-BE49-F238E27FC236}">
                <a16:creationId xmlns:a16="http://schemas.microsoft.com/office/drawing/2014/main" id="{13BC10D2-2410-FAA0-1AFE-4F25FB83F64F}"/>
              </a:ext>
            </a:extLst>
          </p:cNvPr>
          <p:cNvSpPr txBox="1">
            <a:spLocks noGrp="1"/>
          </p:cNvSpPr>
          <p:nvPr>
            <p:ph type="title"/>
          </p:nvPr>
        </p:nvSpPr>
        <p:spPr>
          <a:xfrm>
            <a:off x="838200" y="337416"/>
            <a:ext cx="10515600" cy="4476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北海道の鉄道路線問題ー上下分離の導入は「待ったなし」の課題ー</a:t>
            </a:r>
          </a:p>
        </p:txBody>
      </p:sp>
    </p:spTree>
    <p:extLst>
      <p:ext uri="{BB962C8B-B14F-4D97-AF65-F5344CB8AC3E}">
        <p14:creationId xmlns:p14="http://schemas.microsoft.com/office/powerpoint/2010/main" val="325190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A81B4A-63AF-C878-0A19-68AD165FFEBE}"/>
              </a:ext>
            </a:extLst>
          </p:cNvPr>
          <p:cNvSpPr>
            <a:spLocks noGrp="1"/>
          </p:cNvSpPr>
          <p:nvPr>
            <p:ph type="title"/>
          </p:nvPr>
        </p:nvSpPr>
        <p:spPr>
          <a:xfrm>
            <a:off x="838200" y="365125"/>
            <a:ext cx="10515600" cy="456911"/>
          </a:xfrm>
        </p:spPr>
        <p:txBody>
          <a:bodyPr>
            <a:normAutofit/>
          </a:bodyPr>
          <a:lstStyle/>
          <a:p>
            <a:r>
              <a:rPr kumimoji="1" lang="ja-JP" altLang="en-US" sz="2000" dirty="0">
                <a:latin typeface="AR P丸ゴシック体E" panose="020F0900000000000000" pitchFamily="50" charset="-128"/>
                <a:ea typeface="AR P丸ゴシック体E" panose="020F0900000000000000" pitchFamily="50" charset="-128"/>
              </a:rPr>
              <a:t>創生戦略（観光立国北海道）とリンクさせない</a:t>
            </a:r>
            <a:r>
              <a:rPr lang="ja-JP" altLang="en-US" sz="2000" dirty="0">
                <a:latin typeface="AR P丸ゴシック体E" panose="020F0900000000000000" pitchFamily="50" charset="-128"/>
                <a:ea typeface="AR P丸ゴシック体E" panose="020F0900000000000000" pitchFamily="50" charset="-128"/>
              </a:rPr>
              <a:t>北海道の</a:t>
            </a:r>
            <a:r>
              <a:rPr kumimoji="1" lang="ja-JP" altLang="en-US" sz="2000" dirty="0">
                <a:latin typeface="AR P丸ゴシック体E" panose="020F0900000000000000" pitchFamily="50" charset="-128"/>
                <a:ea typeface="AR P丸ゴシック体E" panose="020F0900000000000000" pitchFamily="50" charset="-128"/>
              </a:rPr>
              <a:t>存廃議論</a:t>
            </a:r>
          </a:p>
        </p:txBody>
      </p:sp>
      <p:sp>
        <p:nvSpPr>
          <p:cNvPr id="3" name="コンテンツ プレースホルダー 2">
            <a:extLst>
              <a:ext uri="{FF2B5EF4-FFF2-40B4-BE49-F238E27FC236}">
                <a16:creationId xmlns:a16="http://schemas.microsoft.com/office/drawing/2014/main" id="{1830470C-5DEF-A323-F6B2-CD33CC464AD0}"/>
              </a:ext>
            </a:extLst>
          </p:cNvPr>
          <p:cNvSpPr>
            <a:spLocks noGrp="1"/>
          </p:cNvSpPr>
          <p:nvPr>
            <p:ph idx="1"/>
          </p:nvPr>
        </p:nvSpPr>
        <p:spPr>
          <a:xfrm>
            <a:off x="921327" y="837333"/>
            <a:ext cx="10642599" cy="5655542"/>
          </a:xfrm>
        </p:spPr>
        <p:txBody>
          <a:bodyPr>
            <a:normAutofit/>
          </a:bodyPr>
          <a:lstStyle/>
          <a:p>
            <a:pPr marL="0" indent="0">
              <a:buNone/>
            </a:pPr>
            <a:r>
              <a:rPr kumimoji="1" lang="ja-JP" altLang="en-US" sz="1600" dirty="0">
                <a:latin typeface="AR P丸ゴシック体E" panose="020F0900000000000000" pitchFamily="50" charset="-128"/>
                <a:ea typeface="AR P丸ゴシック体E" panose="020F0900000000000000" pitchFamily="50" charset="-128"/>
              </a:rPr>
              <a:t>北海道の</a:t>
            </a:r>
            <a:r>
              <a:rPr kumimoji="1" lang="en-US" altLang="ja-JP" sz="1600" dirty="0">
                <a:latin typeface="AR P丸ゴシック体E" panose="020F0900000000000000" pitchFamily="50" charset="-128"/>
                <a:ea typeface="AR P丸ゴシック体E" panose="020F0900000000000000" pitchFamily="50" charset="-128"/>
              </a:rPr>
              <a:t>JR</a:t>
            </a:r>
            <a:r>
              <a:rPr kumimoji="1" lang="ja-JP" altLang="en-US" sz="1600" dirty="0">
                <a:latin typeface="AR P丸ゴシック体E" panose="020F0900000000000000" pitchFamily="50" charset="-128"/>
                <a:ea typeface="AR P丸ゴシック体E" panose="020F0900000000000000" pitchFamily="50" charset="-128"/>
              </a:rPr>
              <a:t>路線問題への基本的認識</a:t>
            </a:r>
            <a:endParaRPr kumimoji="1" lang="en-US" altLang="ja-JP" sz="1600" dirty="0">
              <a:latin typeface="AR P丸ゴシック体E" panose="020F0900000000000000" pitchFamily="50" charset="-128"/>
              <a:ea typeface="AR P丸ゴシック体E" panose="020F0900000000000000" pitchFamily="50" charset="-128"/>
            </a:endParaRPr>
          </a:p>
          <a:p>
            <a:pPr marL="0" indent="0">
              <a:buNone/>
            </a:pPr>
            <a:r>
              <a:rPr kumimoji="1" lang="ja-JP" altLang="en-US" sz="1600" dirty="0">
                <a:latin typeface="AR P丸ゴシック体E" panose="020F0900000000000000" pitchFamily="50" charset="-128"/>
                <a:ea typeface="AR P丸ゴシック体E" panose="020F0900000000000000" pitchFamily="50" charset="-128"/>
              </a:rPr>
              <a:t>　</a:t>
            </a:r>
            <a:r>
              <a:rPr lang="ja-JP" altLang="ja-JP" sz="1200" dirty="0"/>
              <a:t>２０２０年１月</a:t>
            </a:r>
            <a:r>
              <a:rPr lang="ja-JP" altLang="en-US" sz="1200" dirty="0"/>
              <a:t>、北海道議会地方路線問題調査特別委員会に、</a:t>
            </a:r>
            <a:r>
              <a:rPr lang="ja-JP" altLang="en-US" sz="1200" b="1" dirty="0"/>
              <a:t>「</a:t>
            </a:r>
            <a:r>
              <a:rPr lang="ja-JP" altLang="ja-JP" sz="1200" b="1" dirty="0"/>
              <a:t>持続的な鉄道網の確立に向けた基本的な考え方」</a:t>
            </a:r>
            <a:r>
              <a:rPr lang="ja-JP" altLang="en-US" sz="1200" dirty="0"/>
              <a:t>を提出</a:t>
            </a:r>
            <a:endParaRPr lang="en-US" altLang="ja-JP" sz="1200" dirty="0"/>
          </a:p>
          <a:p>
            <a:pPr marL="0" indent="0">
              <a:buNone/>
            </a:pPr>
            <a:r>
              <a:rPr lang="ja-JP" altLang="en-US" sz="1200" dirty="0"/>
              <a:t>　　　</a:t>
            </a:r>
            <a:r>
              <a:rPr lang="ja-JP" altLang="ja-JP" sz="1200" dirty="0"/>
              <a:t>「利用促進にかかるもの以外について、負担を求めることは受け入れられない」</a:t>
            </a:r>
            <a:r>
              <a:rPr lang="ja-JP" altLang="en-US" sz="1200" dirty="0"/>
              <a:t>とし</a:t>
            </a:r>
            <a:r>
              <a:rPr lang="ja-JP" altLang="ja-JP" sz="1200" dirty="0"/>
              <a:t>た。</a:t>
            </a:r>
            <a:endParaRPr lang="en-US" altLang="ja-JP" sz="1200" dirty="0"/>
          </a:p>
          <a:p>
            <a:pPr marL="0" indent="0">
              <a:buNone/>
            </a:pPr>
            <a:r>
              <a:rPr lang="ja-JP" altLang="en-US" sz="1600" dirty="0">
                <a:latin typeface="AR P丸ゴシック体E" panose="020F0900000000000000" pitchFamily="50" charset="-128"/>
                <a:ea typeface="AR P丸ゴシック体E" panose="020F0900000000000000" pitchFamily="50" charset="-128"/>
              </a:rPr>
              <a:t>北海道の観光戦略・計画の認識</a:t>
            </a:r>
            <a:endParaRPr lang="en-US" altLang="ja-JP" sz="1600" dirty="0">
              <a:latin typeface="AR P丸ゴシック体E" panose="020F0900000000000000" pitchFamily="50" charset="-128"/>
              <a:ea typeface="AR P丸ゴシック体E" panose="020F0900000000000000" pitchFamily="50" charset="-128"/>
            </a:endParaRPr>
          </a:p>
          <a:p>
            <a:pPr marL="0" indent="0">
              <a:buNone/>
            </a:pPr>
            <a:r>
              <a:rPr lang="ja-JP" altLang="en-US" sz="1600" dirty="0">
                <a:latin typeface="+mn-ea"/>
              </a:rPr>
              <a:t>　</a:t>
            </a:r>
            <a:r>
              <a:rPr lang="ja-JP" altLang="en-US" sz="1200" b="1" dirty="0">
                <a:latin typeface="+mn-ea"/>
              </a:rPr>
              <a:t>北海道創生総合戦略：</a:t>
            </a:r>
            <a:r>
              <a:rPr lang="ja-JP" altLang="en-US" sz="1200" dirty="0">
                <a:latin typeface="+mn-ea"/>
              </a:rPr>
              <a:t>観光立国北海道の実現／関係人口の創出・拡大、二地域居住の促進／地域を支える持続的な交通、物流ネットワークの構築／</a:t>
            </a:r>
            <a:endParaRPr lang="en-US" altLang="ja-JP" sz="1200" dirty="0">
              <a:latin typeface="+mn-ea"/>
            </a:endParaRPr>
          </a:p>
          <a:p>
            <a:pPr marL="0" indent="0">
              <a:buNone/>
            </a:pPr>
            <a:r>
              <a:rPr lang="ja-JP" altLang="en-US" sz="1200" dirty="0">
                <a:latin typeface="+mn-ea"/>
              </a:rPr>
              <a:t>　　航空ネットワークや北海道新幹線を活用した新たな人の流れの創出</a:t>
            </a:r>
            <a:endParaRPr lang="en-US" altLang="ja-JP" sz="1200" dirty="0">
              <a:latin typeface="+mn-ea"/>
            </a:endParaRPr>
          </a:p>
          <a:p>
            <a:pPr marL="0" indent="0">
              <a:buNone/>
            </a:pPr>
            <a:r>
              <a:rPr lang="ja-JP" altLang="en-US" sz="1200" dirty="0">
                <a:latin typeface="+mn-ea"/>
              </a:rPr>
              <a:t>　</a:t>
            </a:r>
            <a:r>
              <a:rPr lang="ja-JP" altLang="en-US" sz="1200" b="1" dirty="0">
                <a:latin typeface="+mn-ea"/>
              </a:rPr>
              <a:t>北海道開発総合計画</a:t>
            </a:r>
            <a:r>
              <a:rPr lang="ja-JP" altLang="en-US" sz="1200" b="1" dirty="0"/>
              <a:t>：</a:t>
            </a:r>
            <a:r>
              <a:rPr lang="ja-JP" altLang="en-US" sz="1200" dirty="0"/>
              <a:t>多様な旅行者の地方部への誘客／インバウンド観光の経済効果を地方部へ波及させるための交通アクセスの改善　</a:t>
            </a:r>
            <a:endParaRPr lang="en-US" altLang="ja-JP" sz="1200" dirty="0"/>
          </a:p>
          <a:p>
            <a:pPr marL="0" indent="0">
              <a:buNone/>
            </a:pPr>
            <a:r>
              <a:rPr lang="ja-JP" altLang="en-US" sz="1200" dirty="0"/>
              <a:t>　</a:t>
            </a:r>
            <a:r>
              <a:rPr lang="ja-JP" altLang="en-US" sz="1200" b="1" dirty="0"/>
              <a:t>北海道観光機構グランドデザイン：</a:t>
            </a:r>
            <a:r>
              <a:rPr lang="ja-JP" altLang="en-US" sz="1200" dirty="0"/>
              <a:t>空港、鉄道駅等を活用し、誰もが快適に道内各地を巡ることが出来る観光ルートづくり／地域公共交通の利便性</a:t>
            </a:r>
            <a:endParaRPr lang="en-US" altLang="ja-JP" sz="1200" dirty="0"/>
          </a:p>
          <a:p>
            <a:pPr marL="0" indent="0">
              <a:buNone/>
            </a:pPr>
            <a:endParaRPr lang="en-US" altLang="ja-JP" sz="1600" b="1" dirty="0">
              <a:latin typeface="+mn-ea"/>
            </a:endParaRPr>
          </a:p>
          <a:p>
            <a:pPr marL="0" indent="0">
              <a:buNone/>
            </a:pPr>
            <a:r>
              <a:rPr lang="ja-JP" altLang="en-US" sz="1600" b="1" dirty="0">
                <a:latin typeface="+mn-ea"/>
              </a:rPr>
              <a:t>それぞれの戦略・計画が共通に認識している北海道観光の課題　</a:t>
            </a:r>
            <a:endParaRPr lang="en-US" altLang="ja-JP" sz="1600" b="1" dirty="0">
              <a:latin typeface="+mn-ea"/>
            </a:endParaRPr>
          </a:p>
          <a:p>
            <a:pPr marL="0" indent="0">
              <a:buNone/>
            </a:pPr>
            <a:r>
              <a:rPr lang="ja-JP" altLang="en-US" sz="1600" b="1" dirty="0">
                <a:latin typeface="+mn-ea"/>
              </a:rPr>
              <a:t>　　　　　　　　　　　　　　　　　　　　　　　　　</a:t>
            </a:r>
            <a:r>
              <a:rPr lang="ja-JP" altLang="en-US" sz="1200" b="1" dirty="0">
                <a:latin typeface="+mn-ea"/>
              </a:rPr>
              <a:t>地域へ誘客する二次交通の弱さ：</a:t>
            </a:r>
            <a:r>
              <a:rPr lang="ja-JP" altLang="en-US" sz="1200" dirty="0">
                <a:latin typeface="+mn-ea"/>
              </a:rPr>
              <a:t>空港から観光地への二次交通、三次交通</a:t>
            </a:r>
            <a:endParaRPr lang="en-US" altLang="ja-JP" sz="1200" dirty="0">
              <a:latin typeface="+mn-ea"/>
            </a:endParaRPr>
          </a:p>
          <a:p>
            <a:pPr marL="0" indent="0">
              <a:buNone/>
            </a:pPr>
            <a:r>
              <a:rPr lang="ja-JP" altLang="en-US" sz="1200" dirty="0">
                <a:latin typeface="+mn-ea"/>
              </a:rPr>
              <a:t>　　　　　　　　　　　　　　　　　　　　　　　　　　　　　　　　　　　　　　　インフラの弱さ、地域偏在、連携システム</a:t>
            </a:r>
            <a:r>
              <a:rPr lang="en-US" altLang="ja-JP" sz="1200" dirty="0">
                <a:latin typeface="+mn-ea"/>
              </a:rPr>
              <a:t>【</a:t>
            </a:r>
            <a:r>
              <a:rPr lang="en-US" altLang="ja-JP" sz="1200" dirty="0" err="1">
                <a:latin typeface="+mn-ea"/>
              </a:rPr>
              <a:t>MaaS</a:t>
            </a:r>
            <a:r>
              <a:rPr lang="en-US" altLang="ja-JP" sz="1200" dirty="0">
                <a:latin typeface="+mn-ea"/>
              </a:rPr>
              <a:t>】</a:t>
            </a:r>
            <a:r>
              <a:rPr lang="ja-JP" altLang="en-US" sz="1200" dirty="0">
                <a:latin typeface="+mn-ea"/>
              </a:rPr>
              <a:t>の必要性</a:t>
            </a:r>
          </a:p>
          <a:p>
            <a:pPr marL="0" indent="0">
              <a:buNone/>
            </a:pPr>
            <a:endParaRPr lang="en-US" altLang="ja-JP" sz="1600" dirty="0"/>
          </a:p>
        </p:txBody>
      </p:sp>
      <p:pic>
        <p:nvPicPr>
          <p:cNvPr id="5" name="図 4" descr="タイムライン&#10;&#10;AI によって生成されたコンテンツは間違っている可能性があります。">
            <a:extLst>
              <a:ext uri="{FF2B5EF4-FFF2-40B4-BE49-F238E27FC236}">
                <a16:creationId xmlns:a16="http://schemas.microsoft.com/office/drawing/2014/main" id="{1CF09DEC-FC12-E892-8C66-35C120241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836" y="3914216"/>
            <a:ext cx="5123072" cy="2405457"/>
          </a:xfrm>
          <a:prstGeom prst="rect">
            <a:avLst/>
          </a:prstGeom>
        </p:spPr>
      </p:pic>
      <p:sp>
        <p:nvSpPr>
          <p:cNvPr id="6" name="楕円 5">
            <a:extLst>
              <a:ext uri="{FF2B5EF4-FFF2-40B4-BE49-F238E27FC236}">
                <a16:creationId xmlns:a16="http://schemas.microsoft.com/office/drawing/2014/main" id="{1D8B1836-2878-D87F-2816-39FA93A8A923}"/>
              </a:ext>
            </a:extLst>
          </p:cNvPr>
          <p:cNvSpPr/>
          <p:nvPr/>
        </p:nvSpPr>
        <p:spPr>
          <a:xfrm>
            <a:off x="3463636" y="4739398"/>
            <a:ext cx="1237673" cy="21129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5BC16B6C-5537-836D-D127-86F3CA05C632}"/>
              </a:ext>
            </a:extLst>
          </p:cNvPr>
          <p:cNvSpPr/>
          <p:nvPr/>
        </p:nvSpPr>
        <p:spPr>
          <a:xfrm>
            <a:off x="3491344" y="5116944"/>
            <a:ext cx="1237673" cy="2112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C54CBD11-A821-B406-4BAF-538635C3051C}"/>
              </a:ext>
            </a:extLst>
          </p:cNvPr>
          <p:cNvSpPr/>
          <p:nvPr/>
        </p:nvSpPr>
        <p:spPr>
          <a:xfrm>
            <a:off x="3491344" y="5318244"/>
            <a:ext cx="1237673" cy="2112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DB3E8C0-C7DD-CD47-83EA-F57020550194}"/>
              </a:ext>
            </a:extLst>
          </p:cNvPr>
          <p:cNvSpPr txBox="1"/>
          <p:nvPr/>
        </p:nvSpPr>
        <p:spPr>
          <a:xfrm>
            <a:off x="7070356" y="5913120"/>
            <a:ext cx="4283444" cy="577081"/>
          </a:xfrm>
          <a:prstGeom prst="rect">
            <a:avLst/>
          </a:prstGeom>
          <a:noFill/>
        </p:spPr>
        <p:txBody>
          <a:bodyPr wrap="square" rtlCol="0">
            <a:spAutoFit/>
          </a:bodyPr>
          <a:lstStyle/>
          <a:p>
            <a:r>
              <a:rPr kumimoji="1" lang="ja-JP" altLang="en-US" sz="1050" dirty="0"/>
              <a:t>第</a:t>
            </a:r>
            <a:r>
              <a:rPr kumimoji="1" lang="en-US" altLang="ja-JP" sz="1050" dirty="0"/>
              <a:t>5</a:t>
            </a:r>
            <a:r>
              <a:rPr kumimoji="1" lang="ja-JP" altLang="en-US" sz="1050" dirty="0"/>
              <a:t>期「北海道観光のくにづくり行動計画」</a:t>
            </a:r>
            <a:endParaRPr kumimoji="1" lang="en-US" altLang="ja-JP" sz="1050" dirty="0"/>
          </a:p>
          <a:p>
            <a:r>
              <a:rPr kumimoji="1" lang="ja-JP" altLang="en-US" sz="1050" dirty="0"/>
              <a:t>　　　第４ 北海道観光が将来的にめざす姿</a:t>
            </a:r>
          </a:p>
          <a:p>
            <a:r>
              <a:rPr kumimoji="1" lang="ja-JP" altLang="en-US" sz="1050" dirty="0"/>
              <a:t>　　　　１北海道観光の分析</a:t>
            </a:r>
          </a:p>
        </p:txBody>
      </p:sp>
    </p:spTree>
    <p:extLst>
      <p:ext uri="{BB962C8B-B14F-4D97-AF65-F5344CB8AC3E}">
        <p14:creationId xmlns:p14="http://schemas.microsoft.com/office/powerpoint/2010/main" val="2888655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B4127FE-7CCD-309B-9DAA-A732788593EA}"/>
              </a:ext>
            </a:extLst>
          </p:cNvPr>
          <p:cNvSpPr>
            <a:spLocks noGrp="1"/>
          </p:cNvSpPr>
          <p:nvPr>
            <p:ph type="title"/>
          </p:nvPr>
        </p:nvSpPr>
        <p:spPr>
          <a:xfrm>
            <a:off x="838200" y="252836"/>
            <a:ext cx="10515600" cy="467794"/>
          </a:xfrm>
        </p:spPr>
        <p:txBody>
          <a:bodyPr>
            <a:normAutofit/>
          </a:bodyPr>
          <a:lstStyle/>
          <a:p>
            <a:r>
              <a:rPr kumimoji="1" lang="ja-JP" altLang="en-US" sz="2000" dirty="0">
                <a:latin typeface="AR P丸ゴシック体E" panose="020F0900000000000000" pitchFamily="50" charset="-128"/>
                <a:ea typeface="AR P丸ゴシック体E" panose="020F0900000000000000" pitchFamily="50" charset="-128"/>
              </a:rPr>
              <a:t>鉄道運行が地域経済のもたらしている波及効果</a:t>
            </a:r>
            <a:r>
              <a:rPr lang="ja-JP" altLang="en-US" sz="2000" dirty="0">
                <a:latin typeface="AR P丸ゴシック体E" panose="020F0900000000000000" pitchFamily="50" charset="-128"/>
                <a:ea typeface="AR P丸ゴシック体E" panose="020F0900000000000000" pitchFamily="50" charset="-128"/>
              </a:rPr>
              <a:t>ー黄色三線区のシミュレーションー</a:t>
            </a:r>
            <a:endParaRPr kumimoji="1" lang="ja-JP" altLang="en-US" sz="2400" dirty="0">
              <a:latin typeface="AR P丸ゴシック体E" panose="020F0900000000000000" pitchFamily="50" charset="-128"/>
              <a:ea typeface="AR P丸ゴシック体E" panose="020F0900000000000000" pitchFamily="50" charset="-128"/>
            </a:endParaRPr>
          </a:p>
        </p:txBody>
      </p:sp>
      <p:pic>
        <p:nvPicPr>
          <p:cNvPr id="6" name="図 5" descr="グラフィカル ユーザー インターフェイス, Web サイト&#10;&#10;AI によって生成されたコンテンツは間違っている可能性があります。">
            <a:extLst>
              <a:ext uri="{FF2B5EF4-FFF2-40B4-BE49-F238E27FC236}">
                <a16:creationId xmlns:a16="http://schemas.microsoft.com/office/drawing/2014/main" id="{341DC0F2-0365-CB7D-1767-4A8D0F51E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720" y="832920"/>
            <a:ext cx="4201161" cy="5893485"/>
          </a:xfrm>
          <a:prstGeom prst="rect">
            <a:avLst/>
          </a:prstGeom>
        </p:spPr>
      </p:pic>
      <p:pic>
        <p:nvPicPr>
          <p:cNvPr id="8" name="図 7" descr="タイムライン&#10;&#10;AI によって生成されたコンテンツは間違っている可能性があります。">
            <a:extLst>
              <a:ext uri="{FF2B5EF4-FFF2-40B4-BE49-F238E27FC236}">
                <a16:creationId xmlns:a16="http://schemas.microsoft.com/office/drawing/2014/main" id="{FC011410-A3EF-83DB-5720-11C62EAEE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9955" y="2552236"/>
            <a:ext cx="5339079" cy="4052928"/>
          </a:xfrm>
          <a:prstGeom prst="rect">
            <a:avLst/>
          </a:prstGeom>
        </p:spPr>
      </p:pic>
      <p:sp>
        <p:nvSpPr>
          <p:cNvPr id="9" name="矢印: 右 8">
            <a:extLst>
              <a:ext uri="{FF2B5EF4-FFF2-40B4-BE49-F238E27FC236}">
                <a16:creationId xmlns:a16="http://schemas.microsoft.com/office/drawing/2014/main" id="{691BBF84-8B7A-0DFE-C5DA-24B233E65127}"/>
              </a:ext>
            </a:extLst>
          </p:cNvPr>
          <p:cNvSpPr/>
          <p:nvPr/>
        </p:nvSpPr>
        <p:spPr>
          <a:xfrm>
            <a:off x="5059680" y="4578700"/>
            <a:ext cx="772161" cy="284480"/>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プレースホルダー 4">
            <a:extLst>
              <a:ext uri="{FF2B5EF4-FFF2-40B4-BE49-F238E27FC236}">
                <a16:creationId xmlns:a16="http://schemas.microsoft.com/office/drawing/2014/main" id="{979F83E3-8EC5-6F05-5B33-FA74A230C035}"/>
              </a:ext>
            </a:extLst>
          </p:cNvPr>
          <p:cNvSpPr txBox="1">
            <a:spLocks/>
          </p:cNvSpPr>
          <p:nvPr/>
        </p:nvSpPr>
        <p:spPr>
          <a:xfrm>
            <a:off x="5831841" y="832921"/>
            <a:ext cx="5270747" cy="1882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1600" b="1" dirty="0">
                <a:latin typeface="+mn-ea"/>
              </a:rPr>
              <a:t>3</a:t>
            </a:r>
            <a:r>
              <a:rPr lang="ja-JP" altLang="en-US" sz="1600" b="1" dirty="0">
                <a:latin typeface="+mn-ea"/>
              </a:rPr>
              <a:t>つの鉄道が</a:t>
            </a:r>
            <a:r>
              <a:rPr lang="ja-JP" altLang="en-US" sz="1600" b="1" dirty="0">
                <a:solidFill>
                  <a:schemeClr val="accent6">
                    <a:lumMod val="50000"/>
                  </a:schemeClr>
                </a:solidFill>
                <a:latin typeface="+mn-ea"/>
              </a:rPr>
              <a:t>沿線</a:t>
            </a:r>
            <a:r>
              <a:rPr lang="ja-JP" altLang="en-US" sz="1600" b="1" dirty="0">
                <a:latin typeface="+mn-ea"/>
              </a:rPr>
              <a:t>にもたらしているお金は</a:t>
            </a:r>
            <a:r>
              <a:rPr lang="en-US" altLang="ja-JP" sz="1600" b="1" dirty="0">
                <a:solidFill>
                  <a:srgbClr val="FF0000"/>
                </a:solidFill>
                <a:latin typeface="+mn-ea"/>
              </a:rPr>
              <a:t>228</a:t>
            </a:r>
            <a:r>
              <a:rPr lang="ja-JP" altLang="en-US" sz="1600" b="1" dirty="0">
                <a:solidFill>
                  <a:srgbClr val="FF0000"/>
                </a:solidFill>
                <a:latin typeface="+mn-ea"/>
              </a:rPr>
              <a:t>億円</a:t>
            </a:r>
            <a:endParaRPr lang="en-US" altLang="ja-JP" sz="1600" b="1" dirty="0">
              <a:solidFill>
                <a:srgbClr val="FF0000"/>
              </a:solidFill>
              <a:latin typeface="+mn-ea"/>
            </a:endParaRPr>
          </a:p>
          <a:p>
            <a:pPr marL="0" indent="0">
              <a:buNone/>
            </a:pPr>
            <a:r>
              <a:rPr lang="ja-JP" altLang="en-US" sz="1600" b="1" dirty="0">
                <a:solidFill>
                  <a:srgbClr val="FF0000"/>
                </a:solidFill>
                <a:latin typeface="+mn-ea"/>
              </a:rPr>
              <a:t>　</a:t>
            </a:r>
            <a:r>
              <a:rPr lang="ja-JP" altLang="en-US" sz="1050" b="1" dirty="0">
                <a:solidFill>
                  <a:srgbClr val="FF0000"/>
                </a:solidFill>
                <a:latin typeface="+mn-ea"/>
              </a:rPr>
              <a:t>（</a:t>
            </a:r>
            <a:r>
              <a:rPr lang="en-US" altLang="ja-JP" sz="1050" b="1" dirty="0">
                <a:solidFill>
                  <a:srgbClr val="FF0000"/>
                </a:solidFill>
                <a:latin typeface="+mn-ea"/>
              </a:rPr>
              <a:t>110</a:t>
            </a:r>
            <a:r>
              <a:rPr lang="ja-JP" altLang="en-US" sz="1050" b="1" dirty="0">
                <a:solidFill>
                  <a:srgbClr val="FF0000"/>
                </a:solidFill>
                <a:latin typeface="+mn-ea"/>
              </a:rPr>
              <a:t>億円＋</a:t>
            </a:r>
            <a:r>
              <a:rPr lang="en-US" altLang="ja-JP" sz="1050" b="1" dirty="0">
                <a:solidFill>
                  <a:srgbClr val="FF0000"/>
                </a:solidFill>
                <a:latin typeface="+mn-ea"/>
              </a:rPr>
              <a:t>90</a:t>
            </a:r>
            <a:r>
              <a:rPr lang="ja-JP" altLang="en-US" sz="1050" b="1" dirty="0">
                <a:solidFill>
                  <a:srgbClr val="FF0000"/>
                </a:solidFill>
                <a:latin typeface="+mn-ea"/>
              </a:rPr>
              <a:t>億円＋</a:t>
            </a:r>
            <a:r>
              <a:rPr lang="en-US" altLang="ja-JP" sz="1050" b="1" dirty="0">
                <a:solidFill>
                  <a:srgbClr val="FF0000"/>
                </a:solidFill>
                <a:latin typeface="+mn-ea"/>
              </a:rPr>
              <a:t>28</a:t>
            </a:r>
            <a:r>
              <a:rPr lang="ja-JP" altLang="en-US" sz="1050" b="1" dirty="0">
                <a:solidFill>
                  <a:srgbClr val="FF0000"/>
                </a:solidFill>
                <a:latin typeface="+mn-ea"/>
              </a:rPr>
              <a:t>億円）</a:t>
            </a:r>
            <a:endParaRPr lang="en-US" altLang="ja-JP" sz="1050" b="1" dirty="0">
              <a:solidFill>
                <a:srgbClr val="FF0000"/>
              </a:solidFill>
              <a:latin typeface="+mn-ea"/>
            </a:endParaRPr>
          </a:p>
          <a:p>
            <a:r>
              <a:rPr lang="ja-JP" altLang="en-US" sz="1600" b="1" dirty="0">
                <a:solidFill>
                  <a:srgbClr val="008000"/>
                </a:solidFill>
                <a:latin typeface="+mn-ea"/>
              </a:rPr>
              <a:t>全道</a:t>
            </a:r>
            <a:r>
              <a:rPr lang="ja-JP" altLang="en-US" sz="1600" b="1" dirty="0">
                <a:latin typeface="+mn-ea"/>
              </a:rPr>
              <a:t>にもたらしているお金は</a:t>
            </a:r>
            <a:r>
              <a:rPr lang="en-US" altLang="ja-JP" sz="1600" b="1" dirty="0">
                <a:solidFill>
                  <a:srgbClr val="FF0000"/>
                </a:solidFill>
                <a:latin typeface="+mn-ea"/>
              </a:rPr>
              <a:t>690</a:t>
            </a:r>
            <a:r>
              <a:rPr lang="ja-JP" altLang="en-US" sz="1600" b="1" dirty="0">
                <a:solidFill>
                  <a:srgbClr val="FF0000"/>
                </a:solidFill>
                <a:latin typeface="+mn-ea"/>
              </a:rPr>
              <a:t>億円。</a:t>
            </a:r>
            <a:endParaRPr lang="en-US" altLang="ja-JP" sz="1600" b="1" dirty="0">
              <a:solidFill>
                <a:srgbClr val="FF0000"/>
              </a:solidFill>
              <a:latin typeface="+mn-ea"/>
            </a:endParaRPr>
          </a:p>
          <a:p>
            <a:r>
              <a:rPr lang="ja-JP" altLang="en-US" sz="1600" b="1" dirty="0">
                <a:latin typeface="+mn-ea"/>
              </a:rPr>
              <a:t>鉄道がなくなると、</a:t>
            </a:r>
            <a:r>
              <a:rPr lang="ja-JP" altLang="en-US" sz="1600" b="1" dirty="0">
                <a:solidFill>
                  <a:srgbClr val="008000"/>
                </a:solidFill>
                <a:latin typeface="+mn-ea"/>
              </a:rPr>
              <a:t>全道で</a:t>
            </a:r>
            <a:r>
              <a:rPr lang="en-US" altLang="ja-JP" sz="1600" b="1" dirty="0">
                <a:solidFill>
                  <a:srgbClr val="FF0000"/>
                </a:solidFill>
                <a:latin typeface="+mn-ea"/>
              </a:rPr>
              <a:t>330</a:t>
            </a:r>
            <a:r>
              <a:rPr lang="ja-JP" altLang="en-US" sz="1600" b="1" dirty="0">
                <a:solidFill>
                  <a:srgbClr val="FF0000"/>
                </a:solidFill>
                <a:latin typeface="+mn-ea"/>
              </a:rPr>
              <a:t>億円</a:t>
            </a:r>
            <a:r>
              <a:rPr lang="ja-JP" altLang="en-US" sz="1600" b="1" dirty="0">
                <a:solidFill>
                  <a:srgbClr val="008000"/>
                </a:solidFill>
                <a:latin typeface="+mn-ea"/>
              </a:rPr>
              <a:t>、沿線で</a:t>
            </a:r>
            <a:r>
              <a:rPr lang="en-US" altLang="ja-JP" sz="1600" b="1" dirty="0">
                <a:solidFill>
                  <a:srgbClr val="FF0000"/>
                </a:solidFill>
                <a:latin typeface="+mn-ea"/>
              </a:rPr>
              <a:t>105</a:t>
            </a:r>
            <a:r>
              <a:rPr lang="ja-JP" altLang="en-US" sz="1600" b="1" dirty="0">
                <a:solidFill>
                  <a:srgbClr val="FF0000"/>
                </a:solidFill>
                <a:latin typeface="+mn-ea"/>
              </a:rPr>
              <a:t>億円</a:t>
            </a:r>
            <a:r>
              <a:rPr lang="ja-JP" altLang="en-US" sz="1600" b="1" dirty="0">
                <a:latin typeface="+mn-ea"/>
              </a:rPr>
              <a:t>がなくなる。</a:t>
            </a:r>
            <a:endParaRPr lang="en-US" altLang="ja-JP" sz="1600" b="1" dirty="0">
              <a:latin typeface="+mn-ea"/>
            </a:endParaRPr>
          </a:p>
          <a:p>
            <a:r>
              <a:rPr lang="en-US" altLang="ja-JP" sz="1100" b="1" dirty="0">
                <a:latin typeface="游ゴシック" panose="020B0400000000000000" pitchFamily="50" charset="-128"/>
                <a:ea typeface="游ゴシック" panose="020B0400000000000000" pitchFamily="50" charset="-128"/>
              </a:rPr>
              <a:t>※2023</a:t>
            </a:r>
            <a:r>
              <a:rPr lang="ja-JP" altLang="en-US" sz="1100" b="1" dirty="0">
                <a:latin typeface="游ゴシック" panose="020B0400000000000000" pitchFamily="50" charset="-128"/>
                <a:ea typeface="游ゴシック" panose="020B0400000000000000" pitchFamily="50" charset="-128"/>
              </a:rPr>
              <a:t>年度　</a:t>
            </a:r>
            <a:r>
              <a:rPr lang="en-US" altLang="ja-JP" sz="1100" b="1" dirty="0">
                <a:latin typeface="游ゴシック" panose="020B0400000000000000" pitchFamily="50" charset="-128"/>
                <a:ea typeface="游ゴシック" panose="020B0400000000000000" pitchFamily="50" charset="-128"/>
              </a:rPr>
              <a:t>JR</a:t>
            </a:r>
            <a:r>
              <a:rPr lang="ja-JP" altLang="en-US" sz="1100" b="1" dirty="0">
                <a:latin typeface="游ゴシック" panose="020B0400000000000000" pitchFamily="50" charset="-128"/>
                <a:ea typeface="游ゴシック" panose="020B0400000000000000" pitchFamily="50" charset="-128"/>
              </a:rPr>
              <a:t>北海道の赤字</a:t>
            </a:r>
            <a:r>
              <a:rPr lang="en-US" altLang="ja-JP" sz="1100" b="1" dirty="0">
                <a:latin typeface="游ゴシック" panose="020B0400000000000000" pitchFamily="50" charset="-128"/>
                <a:ea typeface="游ゴシック" panose="020B0400000000000000" pitchFamily="50" charset="-128"/>
              </a:rPr>
              <a:t>599</a:t>
            </a:r>
            <a:r>
              <a:rPr lang="ja-JP" altLang="en-US" sz="1100" b="1" dirty="0">
                <a:latin typeface="游ゴシック" panose="020B0400000000000000" pitchFamily="50" charset="-128"/>
                <a:ea typeface="游ゴシック" panose="020B0400000000000000" pitchFamily="50" charset="-128"/>
              </a:rPr>
              <a:t>億円、石北線</a:t>
            </a:r>
            <a:r>
              <a:rPr lang="en-US" altLang="ja-JP" sz="1100" b="1" dirty="0">
                <a:latin typeface="游ゴシック" panose="020B0400000000000000" pitchFamily="50" charset="-128"/>
                <a:ea typeface="游ゴシック" panose="020B0400000000000000" pitchFamily="50" charset="-128"/>
              </a:rPr>
              <a:t>38</a:t>
            </a:r>
            <a:r>
              <a:rPr lang="ja-JP" altLang="en-US" sz="1100" b="1" dirty="0">
                <a:latin typeface="游ゴシック" panose="020B0400000000000000" pitchFamily="50" charset="-128"/>
                <a:ea typeface="游ゴシック" panose="020B0400000000000000" pitchFamily="50" charset="-128"/>
              </a:rPr>
              <a:t>億円、釧網線</a:t>
            </a:r>
            <a:r>
              <a:rPr lang="en-US" altLang="ja-JP" sz="1100" b="1" dirty="0">
                <a:latin typeface="游ゴシック" panose="020B0400000000000000" pitchFamily="50" charset="-128"/>
                <a:ea typeface="游ゴシック" panose="020B0400000000000000" pitchFamily="50" charset="-128"/>
              </a:rPr>
              <a:t>18</a:t>
            </a:r>
            <a:r>
              <a:rPr lang="ja-JP" altLang="en-US" sz="1100" b="1" dirty="0">
                <a:latin typeface="游ゴシック" panose="020B0400000000000000" pitchFamily="50" charset="-128"/>
                <a:ea typeface="游ゴシック" panose="020B0400000000000000" pitchFamily="50" charset="-128"/>
              </a:rPr>
              <a:t>億円</a:t>
            </a:r>
          </a:p>
        </p:txBody>
      </p:sp>
      <p:cxnSp>
        <p:nvCxnSpPr>
          <p:cNvPr id="5" name="直線矢印コネクタ 4">
            <a:extLst>
              <a:ext uri="{FF2B5EF4-FFF2-40B4-BE49-F238E27FC236}">
                <a16:creationId xmlns:a16="http://schemas.microsoft.com/office/drawing/2014/main" id="{D36DFF63-E03F-310C-D580-B6707938BE32}"/>
              </a:ext>
            </a:extLst>
          </p:cNvPr>
          <p:cNvCxnSpPr>
            <a:cxnSpLocks/>
          </p:cNvCxnSpPr>
          <p:nvPr/>
        </p:nvCxnSpPr>
        <p:spPr>
          <a:xfrm flipH="1">
            <a:off x="7716982" y="1117600"/>
            <a:ext cx="2378363" cy="374558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1" name="直線矢印コネクタ 10">
            <a:extLst>
              <a:ext uri="{FF2B5EF4-FFF2-40B4-BE49-F238E27FC236}">
                <a16:creationId xmlns:a16="http://schemas.microsoft.com/office/drawing/2014/main" id="{D9873343-CB58-E861-7E3F-DA9D1DDED829}"/>
              </a:ext>
            </a:extLst>
          </p:cNvPr>
          <p:cNvCxnSpPr>
            <a:cxnSpLocks/>
          </p:cNvCxnSpPr>
          <p:nvPr/>
        </p:nvCxnSpPr>
        <p:spPr>
          <a:xfrm flipH="1">
            <a:off x="8968509" y="1117600"/>
            <a:ext cx="1126836" cy="387927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4" name="直線矢印コネクタ 13">
            <a:extLst>
              <a:ext uri="{FF2B5EF4-FFF2-40B4-BE49-F238E27FC236}">
                <a16:creationId xmlns:a16="http://schemas.microsoft.com/office/drawing/2014/main" id="{D1014DCB-09C3-1EBB-F6BA-2CA743B2123E}"/>
              </a:ext>
            </a:extLst>
          </p:cNvPr>
          <p:cNvCxnSpPr>
            <a:cxnSpLocks/>
          </p:cNvCxnSpPr>
          <p:nvPr/>
        </p:nvCxnSpPr>
        <p:spPr>
          <a:xfrm>
            <a:off x="10095345" y="1117600"/>
            <a:ext cx="191886" cy="408247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8" name="直線矢印コネクタ 17">
            <a:extLst>
              <a:ext uri="{FF2B5EF4-FFF2-40B4-BE49-F238E27FC236}">
                <a16:creationId xmlns:a16="http://schemas.microsoft.com/office/drawing/2014/main" id="{0EA129DD-33F5-4747-867A-C630A4C52A59}"/>
              </a:ext>
            </a:extLst>
          </p:cNvPr>
          <p:cNvCxnSpPr/>
          <p:nvPr/>
        </p:nvCxnSpPr>
        <p:spPr>
          <a:xfrm flipH="1">
            <a:off x="7490691" y="1774198"/>
            <a:ext cx="1477818" cy="173562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20" name="直線矢印コネクタ 19">
            <a:extLst>
              <a:ext uri="{FF2B5EF4-FFF2-40B4-BE49-F238E27FC236}">
                <a16:creationId xmlns:a16="http://schemas.microsoft.com/office/drawing/2014/main" id="{C27985CD-136E-4462-2674-8DCD4B93DBAC}"/>
              </a:ext>
            </a:extLst>
          </p:cNvPr>
          <p:cNvCxnSpPr/>
          <p:nvPr/>
        </p:nvCxnSpPr>
        <p:spPr>
          <a:xfrm flipH="1">
            <a:off x="8534400" y="1774198"/>
            <a:ext cx="434109" cy="2428347"/>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22" name="直線矢印コネクタ 21">
            <a:extLst>
              <a:ext uri="{FF2B5EF4-FFF2-40B4-BE49-F238E27FC236}">
                <a16:creationId xmlns:a16="http://schemas.microsoft.com/office/drawing/2014/main" id="{A5851754-8B86-91C3-66DE-360AC10197D7}"/>
              </a:ext>
            </a:extLst>
          </p:cNvPr>
          <p:cNvCxnSpPr/>
          <p:nvPr/>
        </p:nvCxnSpPr>
        <p:spPr>
          <a:xfrm>
            <a:off x="8968509" y="1774198"/>
            <a:ext cx="757382" cy="315802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328660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2BE294A8-325E-BEBF-48DC-60FC4F474A5F}"/>
              </a:ext>
            </a:extLst>
          </p:cNvPr>
          <p:cNvSpPr>
            <a:spLocks noGrp="1"/>
          </p:cNvSpPr>
          <p:nvPr>
            <p:ph type="body" sz="quarter" idx="3"/>
          </p:nvPr>
        </p:nvSpPr>
        <p:spPr>
          <a:xfrm>
            <a:off x="937991" y="759428"/>
            <a:ext cx="5031778" cy="535754"/>
          </a:xfrm>
        </p:spPr>
        <p:txBody>
          <a:bodyPr>
            <a:noAutofit/>
          </a:bodyPr>
          <a:lstStyle/>
          <a:p>
            <a:r>
              <a:rPr lang="ja-JP" altLang="en-US" sz="1600" dirty="0"/>
              <a:t>全道でも乗っているお客様の</a:t>
            </a:r>
            <a:r>
              <a:rPr lang="en-US" altLang="ja-JP" sz="1600" dirty="0">
                <a:solidFill>
                  <a:srgbClr val="FF0000"/>
                </a:solidFill>
              </a:rPr>
              <a:t>3</a:t>
            </a:r>
            <a:r>
              <a:rPr lang="ja-JP" altLang="en-US" sz="1600" dirty="0">
                <a:solidFill>
                  <a:srgbClr val="FF0000"/>
                </a:solidFill>
              </a:rPr>
              <a:t>人に</a:t>
            </a:r>
            <a:r>
              <a:rPr lang="en-US" altLang="ja-JP" sz="1600" dirty="0">
                <a:solidFill>
                  <a:srgbClr val="FF0000"/>
                </a:solidFill>
              </a:rPr>
              <a:t>1</a:t>
            </a:r>
            <a:r>
              <a:rPr lang="ja-JP" altLang="en-US" sz="1600" dirty="0">
                <a:solidFill>
                  <a:srgbClr val="FF0000"/>
                </a:solidFill>
              </a:rPr>
              <a:t>人は観光客</a:t>
            </a:r>
          </a:p>
        </p:txBody>
      </p:sp>
      <p:pic>
        <p:nvPicPr>
          <p:cNvPr id="12" name="コンテンツ プレースホルダー 11" descr="グラフ, 棒グラフ&#10;&#10;自動的に生成された説明">
            <a:extLst>
              <a:ext uri="{FF2B5EF4-FFF2-40B4-BE49-F238E27FC236}">
                <a16:creationId xmlns:a16="http://schemas.microsoft.com/office/drawing/2014/main" id="{48E2DE56-FC6B-BD55-E9AC-05151D1B8093}"/>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937991" y="1379456"/>
            <a:ext cx="7300471" cy="3893584"/>
          </a:xfrm>
        </p:spPr>
      </p:pic>
      <p:sp>
        <p:nvSpPr>
          <p:cNvPr id="13" name="楕円 12">
            <a:extLst>
              <a:ext uri="{FF2B5EF4-FFF2-40B4-BE49-F238E27FC236}">
                <a16:creationId xmlns:a16="http://schemas.microsoft.com/office/drawing/2014/main" id="{E5F0B9BE-058C-2D67-D215-6BC217D09998}"/>
              </a:ext>
            </a:extLst>
          </p:cNvPr>
          <p:cNvSpPr/>
          <p:nvPr/>
        </p:nvSpPr>
        <p:spPr>
          <a:xfrm>
            <a:off x="1331397" y="2844597"/>
            <a:ext cx="706171" cy="22815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0F3588C7-BDB8-2AEA-63ED-84428C50FE19}"/>
              </a:ext>
            </a:extLst>
          </p:cNvPr>
          <p:cNvSpPr/>
          <p:nvPr/>
        </p:nvSpPr>
        <p:spPr>
          <a:xfrm>
            <a:off x="1331398" y="2153710"/>
            <a:ext cx="706171" cy="2082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EDBADAC2-2BCB-6CB5-2CAD-79950FF8D512}"/>
              </a:ext>
            </a:extLst>
          </p:cNvPr>
          <p:cNvSpPr/>
          <p:nvPr/>
        </p:nvSpPr>
        <p:spPr>
          <a:xfrm>
            <a:off x="6096000" y="2867384"/>
            <a:ext cx="706171" cy="2082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descr="屋内, 窓, テーブル, 部屋 が含まれている画像&#10;&#10;自動的に生成された説明">
            <a:extLst>
              <a:ext uri="{FF2B5EF4-FFF2-40B4-BE49-F238E27FC236}">
                <a16:creationId xmlns:a16="http://schemas.microsoft.com/office/drawing/2014/main" id="{3FB0D11E-3868-BE93-ABB8-D8BF1986D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5325" y="2971499"/>
            <a:ext cx="2818182" cy="1860000"/>
          </a:xfrm>
          <a:prstGeom prst="rect">
            <a:avLst/>
          </a:prstGeom>
        </p:spPr>
      </p:pic>
      <p:pic>
        <p:nvPicPr>
          <p:cNvPr id="20" name="図 19" descr="人, 屋内, 食品, テーブル が含まれている画像&#10;&#10;自動的に生成された説明">
            <a:extLst>
              <a:ext uri="{FF2B5EF4-FFF2-40B4-BE49-F238E27FC236}">
                <a16:creationId xmlns:a16="http://schemas.microsoft.com/office/drawing/2014/main" id="{230FA685-632C-31D1-7660-FB9C097018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5325" y="956423"/>
            <a:ext cx="2809668" cy="1860000"/>
          </a:xfrm>
          <a:prstGeom prst="rect">
            <a:avLst/>
          </a:prstGeom>
        </p:spPr>
      </p:pic>
      <p:sp>
        <p:nvSpPr>
          <p:cNvPr id="28" name="タイトル 1">
            <a:extLst>
              <a:ext uri="{FF2B5EF4-FFF2-40B4-BE49-F238E27FC236}">
                <a16:creationId xmlns:a16="http://schemas.microsoft.com/office/drawing/2014/main" id="{DDF93020-0182-58D8-5163-F57245CD19C1}"/>
              </a:ext>
            </a:extLst>
          </p:cNvPr>
          <p:cNvSpPr>
            <a:spLocks noGrp="1"/>
          </p:cNvSpPr>
          <p:nvPr>
            <p:ph type="title"/>
          </p:nvPr>
        </p:nvSpPr>
        <p:spPr>
          <a:xfrm>
            <a:off x="838200" y="365126"/>
            <a:ext cx="10515600" cy="467794"/>
          </a:xfrm>
        </p:spPr>
        <p:txBody>
          <a:bodyPr>
            <a:normAutofit/>
          </a:bodyPr>
          <a:lstStyle/>
          <a:p>
            <a:r>
              <a:rPr lang="ja-JP" altLang="en-US" sz="2000" dirty="0">
                <a:latin typeface="AR P丸ゴシック体E" panose="020F0900000000000000" pitchFamily="50" charset="-128"/>
                <a:ea typeface="AR P丸ゴシック体E" panose="020F0900000000000000" pitchFamily="50" charset="-128"/>
              </a:rPr>
              <a:t>黄色線区が道内観光を支えているー都市間移動とされる</a:t>
            </a:r>
            <a:r>
              <a:rPr kumimoji="1" lang="ja-JP" altLang="en-US" sz="2000" dirty="0">
                <a:latin typeface="AR P丸ゴシック体E" panose="020F0900000000000000" pitchFamily="50" charset="-128"/>
                <a:ea typeface="AR P丸ゴシック体E" panose="020F0900000000000000" pitchFamily="50" charset="-128"/>
              </a:rPr>
              <a:t>石北線も三人に一人は観光客ー</a:t>
            </a:r>
            <a:endParaRPr kumimoji="1" lang="ja-JP" altLang="en-US" sz="2400" dirty="0">
              <a:latin typeface="AR P丸ゴシック体E" panose="020F0900000000000000" pitchFamily="50" charset="-128"/>
              <a:ea typeface="AR P丸ゴシック体E" panose="020F0900000000000000" pitchFamily="50" charset="-128"/>
            </a:endParaRPr>
          </a:p>
        </p:txBody>
      </p:sp>
      <p:sp>
        <p:nvSpPr>
          <p:cNvPr id="29" name="テキスト ボックス 28">
            <a:extLst>
              <a:ext uri="{FF2B5EF4-FFF2-40B4-BE49-F238E27FC236}">
                <a16:creationId xmlns:a16="http://schemas.microsoft.com/office/drawing/2014/main" id="{F1C4CB77-9658-B469-F05C-E84F4E8FCAFF}"/>
              </a:ext>
            </a:extLst>
          </p:cNvPr>
          <p:cNvSpPr txBox="1"/>
          <p:nvPr/>
        </p:nvSpPr>
        <p:spPr>
          <a:xfrm>
            <a:off x="1331397" y="5478544"/>
            <a:ext cx="10141024" cy="715581"/>
          </a:xfrm>
          <a:prstGeom prst="rect">
            <a:avLst/>
          </a:prstGeom>
          <a:noFill/>
        </p:spPr>
        <p:txBody>
          <a:bodyPr wrap="square" rtlCol="0">
            <a:spAutoFit/>
          </a:bodyPr>
          <a:lstStyle/>
          <a:p>
            <a:r>
              <a:rPr kumimoji="1" lang="en-US" altLang="ja-JP" sz="1600" b="1" dirty="0"/>
              <a:t>※</a:t>
            </a:r>
            <a:r>
              <a:rPr kumimoji="1" lang="ja-JP" altLang="en-US" sz="1600" b="1" dirty="0"/>
              <a:t>特急大雪：流氷観光シーズンの乗客数は年末年始と変わらない混雑！</a:t>
            </a:r>
            <a:endParaRPr kumimoji="1" lang="en-US" altLang="ja-JP" sz="1600" b="1" dirty="0"/>
          </a:p>
          <a:p>
            <a:r>
              <a:rPr lang="ja-JP" altLang="en-US" sz="1050" b="1" dirty="0"/>
              <a:t>（遠軽</a:t>
            </a:r>
            <a:r>
              <a:rPr lang="en-US" altLang="ja-JP" sz="1050" b="1" dirty="0"/>
              <a:t>‐</a:t>
            </a:r>
            <a:r>
              <a:rPr lang="ja-JP" altLang="en-US" sz="1050" b="1" dirty="0"/>
              <a:t>上川間の乗客数）</a:t>
            </a:r>
            <a:endParaRPr lang="en-US" altLang="ja-JP" sz="1050" b="1" dirty="0"/>
          </a:p>
          <a:p>
            <a:r>
              <a:rPr kumimoji="1" lang="ja-JP" altLang="en-US" sz="1400" b="1" dirty="0">
                <a:solidFill>
                  <a:srgbClr val="FF0000"/>
                </a:solidFill>
              </a:rPr>
              <a:t>　</a:t>
            </a:r>
            <a:r>
              <a:rPr kumimoji="1" lang="en-US" altLang="ja-JP" sz="1400" b="1" dirty="0">
                <a:solidFill>
                  <a:srgbClr val="196B24"/>
                </a:solidFill>
              </a:rPr>
              <a:t>2024</a:t>
            </a:r>
            <a:r>
              <a:rPr kumimoji="1" lang="ja-JP" altLang="en-US" sz="1400" b="1" dirty="0">
                <a:solidFill>
                  <a:srgbClr val="196B24"/>
                </a:solidFill>
              </a:rPr>
              <a:t>年</a:t>
            </a:r>
            <a:r>
              <a:rPr kumimoji="1" lang="en-US" altLang="ja-JP" sz="1400" b="1" dirty="0">
                <a:solidFill>
                  <a:srgbClr val="196B24"/>
                </a:solidFill>
              </a:rPr>
              <a:t>12</a:t>
            </a:r>
            <a:r>
              <a:rPr kumimoji="1" lang="ja-JP" altLang="en-US" sz="1400" b="1" dirty="0">
                <a:solidFill>
                  <a:srgbClr val="196B24"/>
                </a:solidFill>
              </a:rPr>
              <a:t>月</a:t>
            </a:r>
            <a:r>
              <a:rPr kumimoji="1" lang="en-US" altLang="ja-JP" sz="1400" b="1" dirty="0">
                <a:solidFill>
                  <a:srgbClr val="196B24"/>
                </a:solidFill>
              </a:rPr>
              <a:t>28</a:t>
            </a:r>
            <a:r>
              <a:rPr kumimoji="1" lang="ja-JP" altLang="en-US" sz="1400" b="1" dirty="0">
                <a:solidFill>
                  <a:srgbClr val="196B24"/>
                </a:solidFill>
              </a:rPr>
              <a:t>日：上り</a:t>
            </a:r>
            <a:r>
              <a:rPr kumimoji="1" lang="en-US" altLang="ja-JP" sz="1400" b="1" dirty="0">
                <a:solidFill>
                  <a:srgbClr val="196B24"/>
                </a:solidFill>
              </a:rPr>
              <a:t>83</a:t>
            </a:r>
            <a:r>
              <a:rPr kumimoji="1" lang="ja-JP" altLang="en-US" sz="1400" b="1" dirty="0">
                <a:solidFill>
                  <a:srgbClr val="196B24"/>
                </a:solidFill>
              </a:rPr>
              <a:t>名、下り</a:t>
            </a:r>
            <a:r>
              <a:rPr kumimoji="1" lang="en-US" altLang="ja-JP" sz="1400" b="1" dirty="0">
                <a:solidFill>
                  <a:srgbClr val="196B24"/>
                </a:solidFill>
              </a:rPr>
              <a:t>178</a:t>
            </a:r>
            <a:r>
              <a:rPr kumimoji="1" lang="ja-JP" altLang="en-US" sz="1400" b="1" dirty="0">
                <a:solidFill>
                  <a:srgbClr val="196B24"/>
                </a:solidFill>
              </a:rPr>
              <a:t>名　</a:t>
            </a:r>
            <a:r>
              <a:rPr kumimoji="1" lang="en-US" altLang="ja-JP" sz="1400" b="1" dirty="0">
                <a:solidFill>
                  <a:srgbClr val="196B24"/>
                </a:solidFill>
              </a:rPr>
              <a:t>1</a:t>
            </a:r>
            <a:r>
              <a:rPr kumimoji="1" lang="ja-JP" altLang="en-US" sz="1400" b="1" dirty="0">
                <a:solidFill>
                  <a:srgbClr val="196B24"/>
                </a:solidFill>
              </a:rPr>
              <a:t>月</a:t>
            </a:r>
            <a:r>
              <a:rPr kumimoji="1" lang="en-US" altLang="ja-JP" sz="1400" b="1" dirty="0">
                <a:solidFill>
                  <a:srgbClr val="196B24"/>
                </a:solidFill>
              </a:rPr>
              <a:t>4</a:t>
            </a:r>
            <a:r>
              <a:rPr kumimoji="1" lang="ja-JP" altLang="en-US" sz="1400" b="1" dirty="0">
                <a:solidFill>
                  <a:srgbClr val="196B24"/>
                </a:solidFill>
              </a:rPr>
              <a:t>日：上り</a:t>
            </a:r>
            <a:r>
              <a:rPr kumimoji="1" lang="en-US" altLang="ja-JP" sz="1400" b="1" dirty="0">
                <a:solidFill>
                  <a:srgbClr val="196B24"/>
                </a:solidFill>
              </a:rPr>
              <a:t>143</a:t>
            </a:r>
            <a:r>
              <a:rPr kumimoji="1" lang="ja-JP" altLang="en-US" sz="1400" b="1" dirty="0">
                <a:solidFill>
                  <a:srgbClr val="196B24"/>
                </a:solidFill>
              </a:rPr>
              <a:t>名、下り</a:t>
            </a:r>
            <a:r>
              <a:rPr kumimoji="1" lang="en-US" altLang="ja-JP" sz="1400" b="1" dirty="0">
                <a:solidFill>
                  <a:srgbClr val="196B24"/>
                </a:solidFill>
              </a:rPr>
              <a:t>86</a:t>
            </a:r>
            <a:r>
              <a:rPr kumimoji="1" lang="ja-JP" altLang="en-US" sz="1400" b="1" dirty="0">
                <a:solidFill>
                  <a:srgbClr val="196B24"/>
                </a:solidFill>
              </a:rPr>
              <a:t>名　→　</a:t>
            </a:r>
            <a:r>
              <a:rPr kumimoji="1" lang="en-US" altLang="ja-JP" sz="1400" b="1" dirty="0">
                <a:solidFill>
                  <a:srgbClr val="196B24"/>
                </a:solidFill>
              </a:rPr>
              <a:t>2025</a:t>
            </a:r>
            <a:r>
              <a:rPr kumimoji="1" lang="ja-JP" altLang="en-US" sz="1400" b="1" dirty="0">
                <a:solidFill>
                  <a:srgbClr val="196B24"/>
                </a:solidFill>
              </a:rPr>
              <a:t>年</a:t>
            </a:r>
            <a:r>
              <a:rPr kumimoji="1" lang="en-US" altLang="ja-JP" sz="1400" b="1" dirty="0">
                <a:solidFill>
                  <a:srgbClr val="196B24"/>
                </a:solidFill>
              </a:rPr>
              <a:t>2</a:t>
            </a:r>
            <a:r>
              <a:rPr kumimoji="1" lang="ja-JP" altLang="en-US" sz="1400" b="1" dirty="0">
                <a:solidFill>
                  <a:srgbClr val="196B24"/>
                </a:solidFill>
              </a:rPr>
              <a:t>月</a:t>
            </a:r>
            <a:r>
              <a:rPr kumimoji="1" lang="en-US" altLang="ja-JP" sz="1400" b="1" dirty="0">
                <a:solidFill>
                  <a:srgbClr val="196B24"/>
                </a:solidFill>
              </a:rPr>
              <a:t>24</a:t>
            </a:r>
            <a:r>
              <a:rPr kumimoji="1" lang="ja-JP" altLang="en-US" sz="1400" b="1" dirty="0">
                <a:solidFill>
                  <a:srgbClr val="196B24"/>
                </a:solidFill>
              </a:rPr>
              <a:t>日上り</a:t>
            </a:r>
            <a:r>
              <a:rPr kumimoji="1" lang="en-US" altLang="ja-JP" sz="1400" b="1" dirty="0">
                <a:solidFill>
                  <a:srgbClr val="196B24"/>
                </a:solidFill>
              </a:rPr>
              <a:t>93</a:t>
            </a:r>
            <a:r>
              <a:rPr kumimoji="1" lang="ja-JP" altLang="en-US" sz="1400" b="1" dirty="0">
                <a:solidFill>
                  <a:srgbClr val="196B24"/>
                </a:solidFill>
              </a:rPr>
              <a:t>名、下り</a:t>
            </a:r>
            <a:r>
              <a:rPr kumimoji="1" lang="en-US" altLang="ja-JP" sz="1400" b="1" dirty="0">
                <a:solidFill>
                  <a:srgbClr val="196B24"/>
                </a:solidFill>
              </a:rPr>
              <a:t>112</a:t>
            </a:r>
            <a:r>
              <a:rPr kumimoji="1" lang="ja-JP" altLang="en-US" sz="1400" b="1" dirty="0">
                <a:solidFill>
                  <a:srgbClr val="196B24"/>
                </a:solidFill>
              </a:rPr>
              <a:t>名</a:t>
            </a:r>
          </a:p>
        </p:txBody>
      </p:sp>
      <p:sp>
        <p:nvSpPr>
          <p:cNvPr id="3" name="楕円 2">
            <a:extLst>
              <a:ext uri="{FF2B5EF4-FFF2-40B4-BE49-F238E27FC236}">
                <a16:creationId xmlns:a16="http://schemas.microsoft.com/office/drawing/2014/main" id="{1E52C1E6-EECF-E9D8-6F40-E067309C4F10}"/>
              </a:ext>
            </a:extLst>
          </p:cNvPr>
          <p:cNvSpPr/>
          <p:nvPr/>
        </p:nvSpPr>
        <p:spPr>
          <a:xfrm>
            <a:off x="1334861" y="1861206"/>
            <a:ext cx="706171" cy="2082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87261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A30701C8-54E3-CBBD-702C-1E840BCC6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477603">
            <a:off x="8694508" y="3729611"/>
            <a:ext cx="481664" cy="404775"/>
          </a:xfrm>
          <a:prstGeom prst="rect">
            <a:avLst/>
          </a:prstGeom>
        </p:spPr>
      </p:pic>
      <p:cxnSp>
        <p:nvCxnSpPr>
          <p:cNvPr id="39" name="直線コネクタ 38">
            <a:extLst>
              <a:ext uri="{FF2B5EF4-FFF2-40B4-BE49-F238E27FC236}">
                <a16:creationId xmlns:a16="http://schemas.microsoft.com/office/drawing/2014/main" id="{CC8C17D9-0ACE-3470-845D-7D4E9A298408}"/>
              </a:ext>
            </a:extLst>
          </p:cNvPr>
          <p:cNvCxnSpPr>
            <a:cxnSpLocks/>
          </p:cNvCxnSpPr>
          <p:nvPr/>
        </p:nvCxnSpPr>
        <p:spPr>
          <a:xfrm flipV="1">
            <a:off x="7224939" y="4133487"/>
            <a:ext cx="786725" cy="673082"/>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pic>
        <p:nvPicPr>
          <p:cNvPr id="22" name="図 21">
            <a:extLst>
              <a:ext uri="{FF2B5EF4-FFF2-40B4-BE49-F238E27FC236}">
                <a16:creationId xmlns:a16="http://schemas.microsoft.com/office/drawing/2014/main" id="{03FC8CBA-3B17-6DEF-6493-4BC2A49DC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26853">
            <a:off x="5153851" y="2052043"/>
            <a:ext cx="1164394" cy="266667"/>
          </a:xfrm>
          <a:prstGeom prst="rect">
            <a:avLst/>
          </a:prstGeom>
        </p:spPr>
      </p:pic>
      <p:cxnSp>
        <p:nvCxnSpPr>
          <p:cNvPr id="38" name="直線コネクタ 37">
            <a:extLst>
              <a:ext uri="{FF2B5EF4-FFF2-40B4-BE49-F238E27FC236}">
                <a16:creationId xmlns:a16="http://schemas.microsoft.com/office/drawing/2014/main" id="{05A3A782-0C5C-D847-2A1F-9C700271E0E1}"/>
              </a:ext>
            </a:extLst>
          </p:cNvPr>
          <p:cNvCxnSpPr>
            <a:cxnSpLocks/>
            <a:stCxn id="9" idx="4"/>
          </p:cNvCxnSpPr>
          <p:nvPr/>
        </p:nvCxnSpPr>
        <p:spPr>
          <a:xfrm>
            <a:off x="8175940" y="4230374"/>
            <a:ext cx="188655" cy="376448"/>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3" name="直線コネクタ 32">
            <a:extLst>
              <a:ext uri="{FF2B5EF4-FFF2-40B4-BE49-F238E27FC236}">
                <a16:creationId xmlns:a16="http://schemas.microsoft.com/office/drawing/2014/main" id="{5DABA5C5-5FF6-2F16-3D27-704AD134C57B}"/>
              </a:ext>
            </a:extLst>
          </p:cNvPr>
          <p:cNvCxnSpPr>
            <a:cxnSpLocks/>
          </p:cNvCxnSpPr>
          <p:nvPr/>
        </p:nvCxnSpPr>
        <p:spPr>
          <a:xfrm>
            <a:off x="2121438" y="4928844"/>
            <a:ext cx="797722" cy="480448"/>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直線コネクタ 33">
            <a:extLst>
              <a:ext uri="{FF2B5EF4-FFF2-40B4-BE49-F238E27FC236}">
                <a16:creationId xmlns:a16="http://schemas.microsoft.com/office/drawing/2014/main" id="{5110FCA4-D052-C865-7B7D-5878D766E815}"/>
              </a:ext>
            </a:extLst>
          </p:cNvPr>
          <p:cNvCxnSpPr>
            <a:cxnSpLocks/>
          </p:cNvCxnSpPr>
          <p:nvPr/>
        </p:nvCxnSpPr>
        <p:spPr>
          <a:xfrm flipH="1">
            <a:off x="4238231" y="4638885"/>
            <a:ext cx="739379" cy="543188"/>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直線コネクタ 28">
            <a:extLst>
              <a:ext uri="{FF2B5EF4-FFF2-40B4-BE49-F238E27FC236}">
                <a16:creationId xmlns:a16="http://schemas.microsoft.com/office/drawing/2014/main" id="{8A4891C9-1046-7377-F011-89659EFE21DD}"/>
              </a:ext>
            </a:extLst>
          </p:cNvPr>
          <p:cNvCxnSpPr>
            <a:cxnSpLocks/>
          </p:cNvCxnSpPr>
          <p:nvPr/>
        </p:nvCxnSpPr>
        <p:spPr>
          <a:xfrm>
            <a:off x="4621603" y="2950215"/>
            <a:ext cx="176529" cy="682938"/>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23" name="図 22">
            <a:extLst>
              <a:ext uri="{FF2B5EF4-FFF2-40B4-BE49-F238E27FC236}">
                <a16:creationId xmlns:a16="http://schemas.microsoft.com/office/drawing/2014/main" id="{5794372C-4046-42BF-A70C-A9C093442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61905">
            <a:off x="6984376" y="2631179"/>
            <a:ext cx="1073782" cy="266667"/>
          </a:xfrm>
          <a:prstGeom prst="rect">
            <a:avLst/>
          </a:prstGeom>
        </p:spPr>
      </p:pic>
      <p:pic>
        <p:nvPicPr>
          <p:cNvPr id="17" name="図 16">
            <a:extLst>
              <a:ext uri="{FF2B5EF4-FFF2-40B4-BE49-F238E27FC236}">
                <a16:creationId xmlns:a16="http://schemas.microsoft.com/office/drawing/2014/main" id="{F5677A3B-014B-162F-5D6E-D87C1B762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1431" y="2087078"/>
            <a:ext cx="2566035" cy="410445"/>
          </a:xfrm>
          <a:prstGeom prst="rect">
            <a:avLst/>
          </a:prstGeom>
        </p:spPr>
      </p:pic>
      <p:pic>
        <p:nvPicPr>
          <p:cNvPr id="14" name="図 13">
            <a:extLst>
              <a:ext uri="{FF2B5EF4-FFF2-40B4-BE49-F238E27FC236}">
                <a16:creationId xmlns:a16="http://schemas.microsoft.com/office/drawing/2014/main" id="{35DD8C37-00D4-EDE0-1EB1-2557125E5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7565" y="2660380"/>
            <a:ext cx="460240" cy="988842"/>
          </a:xfrm>
          <a:prstGeom prst="rect">
            <a:avLst/>
          </a:prstGeom>
        </p:spPr>
      </p:pic>
      <p:sp>
        <p:nvSpPr>
          <p:cNvPr id="4" name="タイトル 1">
            <a:extLst>
              <a:ext uri="{FF2B5EF4-FFF2-40B4-BE49-F238E27FC236}">
                <a16:creationId xmlns:a16="http://schemas.microsoft.com/office/drawing/2014/main" id="{64D85803-7373-D61A-4337-26D25A360EF4}"/>
              </a:ext>
            </a:extLst>
          </p:cNvPr>
          <p:cNvSpPr txBox="1">
            <a:spLocks/>
          </p:cNvSpPr>
          <p:nvPr/>
        </p:nvSpPr>
        <p:spPr>
          <a:xfrm>
            <a:off x="731520" y="546669"/>
            <a:ext cx="10515600" cy="4049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観光戦略と公共交通の連携①ー斜網エリア：ー</a:t>
            </a:r>
            <a:r>
              <a:rPr lang="ja-JP" altLang="en-US" sz="2000" dirty="0">
                <a:solidFill>
                  <a:srgbClr val="196B24"/>
                </a:solidFill>
                <a:latin typeface="AR P丸ゴシック体E" panose="020F0900000000000000" pitchFamily="50" charset="-128"/>
                <a:ea typeface="AR P丸ゴシック体E" panose="020F0900000000000000" pitchFamily="50" charset="-128"/>
              </a:rPr>
              <a:t>自然や環境に根ざし、両立する観光</a:t>
            </a:r>
            <a:r>
              <a:rPr lang="ja-JP" altLang="en-US" sz="2000" dirty="0">
                <a:latin typeface="AR P丸ゴシック体E" panose="020F0900000000000000" pitchFamily="50" charset="-128"/>
                <a:ea typeface="AR P丸ゴシック体E" panose="020F0900000000000000" pitchFamily="50" charset="-128"/>
              </a:rPr>
              <a:t>ー</a:t>
            </a:r>
            <a:endParaRPr lang="ja-JP" altLang="en-US" sz="2400" dirty="0">
              <a:latin typeface="AR P丸ゴシック体E" panose="020F0900000000000000" pitchFamily="50" charset="-128"/>
              <a:ea typeface="AR P丸ゴシック体E" panose="020F0900000000000000" pitchFamily="50" charset="-128"/>
            </a:endParaRPr>
          </a:p>
        </p:txBody>
      </p:sp>
      <p:sp>
        <p:nvSpPr>
          <p:cNvPr id="5" name="テキスト ボックス 4">
            <a:extLst>
              <a:ext uri="{FF2B5EF4-FFF2-40B4-BE49-F238E27FC236}">
                <a16:creationId xmlns:a16="http://schemas.microsoft.com/office/drawing/2014/main" id="{0F3F0A1D-0BBC-CBBF-AD09-FCC2E54FBCF8}"/>
              </a:ext>
            </a:extLst>
          </p:cNvPr>
          <p:cNvSpPr txBox="1"/>
          <p:nvPr/>
        </p:nvSpPr>
        <p:spPr>
          <a:xfrm>
            <a:off x="767382" y="1077302"/>
            <a:ext cx="10088880" cy="307777"/>
          </a:xfrm>
          <a:prstGeom prst="rect">
            <a:avLst/>
          </a:prstGeom>
          <a:noFill/>
        </p:spPr>
        <p:txBody>
          <a:bodyPr wrap="square" rtlCol="0">
            <a:spAutoFit/>
          </a:bodyPr>
          <a:lstStyle/>
          <a:p>
            <a:r>
              <a:rPr kumimoji="1" lang="ja-JP" altLang="en-US" sz="1400" b="1" dirty="0"/>
              <a:t>国際的エコツーリズム、アドベンチャーツーリズム、スポーツツーリズムの展開と支える公共交通の新路線を構想する。</a:t>
            </a:r>
          </a:p>
        </p:txBody>
      </p:sp>
      <p:sp>
        <p:nvSpPr>
          <p:cNvPr id="6" name="楕円 5">
            <a:extLst>
              <a:ext uri="{FF2B5EF4-FFF2-40B4-BE49-F238E27FC236}">
                <a16:creationId xmlns:a16="http://schemas.microsoft.com/office/drawing/2014/main" id="{04339505-8769-DB4D-9D6C-F03054C028A7}"/>
              </a:ext>
            </a:extLst>
          </p:cNvPr>
          <p:cNvSpPr/>
          <p:nvPr/>
        </p:nvSpPr>
        <p:spPr>
          <a:xfrm>
            <a:off x="736159" y="1757619"/>
            <a:ext cx="1473200" cy="128016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00D2A0A4-640E-4CE2-8C53-791963F55B1B}"/>
              </a:ext>
            </a:extLst>
          </p:cNvPr>
          <p:cNvSpPr/>
          <p:nvPr/>
        </p:nvSpPr>
        <p:spPr>
          <a:xfrm>
            <a:off x="3703879" y="1682065"/>
            <a:ext cx="1473200" cy="128016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B3E05D49-D5D4-6F25-E652-696FD35A90BA}"/>
              </a:ext>
            </a:extLst>
          </p:cNvPr>
          <p:cNvSpPr/>
          <p:nvPr/>
        </p:nvSpPr>
        <p:spPr>
          <a:xfrm>
            <a:off x="4448810" y="3526409"/>
            <a:ext cx="1473200" cy="128016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C32C21C8-F0FE-9E8E-422C-BA6C44ADFF1F}"/>
              </a:ext>
            </a:extLst>
          </p:cNvPr>
          <p:cNvSpPr/>
          <p:nvPr/>
        </p:nvSpPr>
        <p:spPr>
          <a:xfrm>
            <a:off x="7427807" y="2881665"/>
            <a:ext cx="1496266" cy="1348709"/>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EB02B522-A2D3-FBA8-37F1-A15021693754}"/>
              </a:ext>
            </a:extLst>
          </p:cNvPr>
          <p:cNvSpPr/>
          <p:nvPr/>
        </p:nvSpPr>
        <p:spPr>
          <a:xfrm>
            <a:off x="6223498" y="1436667"/>
            <a:ext cx="1473200" cy="128016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FD276C2D-5E51-D650-EC07-057377080C28}"/>
              </a:ext>
            </a:extLst>
          </p:cNvPr>
          <p:cNvSpPr/>
          <p:nvPr/>
        </p:nvSpPr>
        <p:spPr>
          <a:xfrm>
            <a:off x="2914793" y="4874436"/>
            <a:ext cx="1473200" cy="128016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58DA9F96-36B9-E378-26E1-FE4816064ED6}"/>
              </a:ext>
            </a:extLst>
          </p:cNvPr>
          <p:cNvSpPr/>
          <p:nvPr/>
        </p:nvSpPr>
        <p:spPr>
          <a:xfrm>
            <a:off x="6045194" y="4479263"/>
            <a:ext cx="1282494" cy="128016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EE333ACE-7E92-6690-7AAB-BAFE9E08B9EA}"/>
              </a:ext>
            </a:extLst>
          </p:cNvPr>
          <p:cNvSpPr/>
          <p:nvPr/>
        </p:nvSpPr>
        <p:spPr>
          <a:xfrm>
            <a:off x="767382" y="3617626"/>
            <a:ext cx="1473200" cy="1723275"/>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p>
        </p:txBody>
      </p:sp>
      <p:pic>
        <p:nvPicPr>
          <p:cNvPr id="18" name="図 17" descr="飛行機の絵と文字の加工写真&#10;&#10;AI によって生成されたコンテンツは間違っている可能性があります。">
            <a:extLst>
              <a:ext uri="{FF2B5EF4-FFF2-40B4-BE49-F238E27FC236}">
                <a16:creationId xmlns:a16="http://schemas.microsoft.com/office/drawing/2014/main" id="{5B0EFC2D-F468-BDC7-D70A-CABB3002941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87596" y="3649222"/>
            <a:ext cx="1092405" cy="1092405"/>
          </a:xfrm>
          <a:prstGeom prst="rect">
            <a:avLst/>
          </a:prstGeom>
        </p:spPr>
      </p:pic>
      <p:sp>
        <p:nvSpPr>
          <p:cNvPr id="19" name="楕円 18">
            <a:extLst>
              <a:ext uri="{FF2B5EF4-FFF2-40B4-BE49-F238E27FC236}">
                <a16:creationId xmlns:a16="http://schemas.microsoft.com/office/drawing/2014/main" id="{BC1C2C65-45A8-2793-D394-771B46589289}"/>
              </a:ext>
            </a:extLst>
          </p:cNvPr>
          <p:cNvSpPr/>
          <p:nvPr/>
        </p:nvSpPr>
        <p:spPr>
          <a:xfrm>
            <a:off x="7718615" y="4501207"/>
            <a:ext cx="1291961" cy="1197930"/>
          </a:xfrm>
          <a:prstGeom prst="ellipse">
            <a:avLst/>
          </a:prstGeom>
          <a:blipFill dpi="0" rotWithShape="1">
            <a:blip r:embed="rId1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descr="アイコン&#10;&#10;AI によって生成されたコンテンツは間違っている可能性があります。">
            <a:extLst>
              <a:ext uri="{FF2B5EF4-FFF2-40B4-BE49-F238E27FC236}">
                <a16:creationId xmlns:a16="http://schemas.microsoft.com/office/drawing/2014/main" id="{989686BA-1CC9-88A1-95CA-6813884C984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0931" y="4522031"/>
            <a:ext cx="924122" cy="704810"/>
          </a:xfrm>
          <a:prstGeom prst="rect">
            <a:avLst/>
          </a:prstGeom>
        </p:spPr>
      </p:pic>
      <p:pic>
        <p:nvPicPr>
          <p:cNvPr id="25" name="図 24" descr="グラフィカル ユーザー インターフェイス&#10;&#10;AI によって生成されたコンテンツは間違っている可能性があります。">
            <a:extLst>
              <a:ext uri="{FF2B5EF4-FFF2-40B4-BE49-F238E27FC236}">
                <a16:creationId xmlns:a16="http://schemas.microsoft.com/office/drawing/2014/main" id="{01E78A08-78A6-0981-781A-2FED0BA302C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5561808">
            <a:off x="4282483" y="3115373"/>
            <a:ext cx="470362" cy="278881"/>
          </a:xfrm>
          <a:prstGeom prst="rect">
            <a:avLst/>
          </a:prstGeom>
        </p:spPr>
      </p:pic>
      <p:pic>
        <p:nvPicPr>
          <p:cNvPr id="26" name="図 25" descr="グラフィカル ユーザー インターフェイス&#10;&#10;AI によって生成されたコンテンツは間違っている可能性があります。">
            <a:extLst>
              <a:ext uri="{FF2B5EF4-FFF2-40B4-BE49-F238E27FC236}">
                <a16:creationId xmlns:a16="http://schemas.microsoft.com/office/drawing/2014/main" id="{D6779121-75FA-0408-97AC-F48228C6D9F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9285473">
            <a:off x="4146075" y="4731001"/>
            <a:ext cx="483834" cy="286869"/>
          </a:xfrm>
          <a:prstGeom prst="rect">
            <a:avLst/>
          </a:prstGeom>
        </p:spPr>
      </p:pic>
      <p:pic>
        <p:nvPicPr>
          <p:cNvPr id="27" name="図 26" descr="グラフィカル ユーザー インターフェイス&#10;&#10;AI によって生成されたコンテンツは間違っている可能性があります。">
            <a:extLst>
              <a:ext uri="{FF2B5EF4-FFF2-40B4-BE49-F238E27FC236}">
                <a16:creationId xmlns:a16="http://schemas.microsoft.com/office/drawing/2014/main" id="{FFAB97DF-A6A1-B1D0-C8DF-BA3B63F50FC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989639">
            <a:off x="2385081" y="4916294"/>
            <a:ext cx="447299" cy="265207"/>
          </a:xfrm>
          <a:prstGeom prst="rect">
            <a:avLst/>
          </a:prstGeom>
        </p:spPr>
      </p:pic>
      <p:pic>
        <p:nvPicPr>
          <p:cNvPr id="45" name="図 44">
            <a:extLst>
              <a:ext uri="{FF2B5EF4-FFF2-40B4-BE49-F238E27FC236}">
                <a16:creationId xmlns:a16="http://schemas.microsoft.com/office/drawing/2014/main" id="{B1D2E9E1-016B-2861-0675-EBF12D789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229" y="5321732"/>
            <a:ext cx="460240" cy="989599"/>
          </a:xfrm>
          <a:prstGeom prst="rect">
            <a:avLst/>
          </a:prstGeom>
        </p:spPr>
      </p:pic>
      <p:cxnSp>
        <p:nvCxnSpPr>
          <p:cNvPr id="60" name="直線コネクタ 59">
            <a:extLst>
              <a:ext uri="{FF2B5EF4-FFF2-40B4-BE49-F238E27FC236}">
                <a16:creationId xmlns:a16="http://schemas.microsoft.com/office/drawing/2014/main" id="{B63AE2E8-69B5-A603-A3CA-8BF30E21C37C}"/>
              </a:ext>
            </a:extLst>
          </p:cNvPr>
          <p:cNvCxnSpPr>
            <a:cxnSpLocks/>
          </p:cNvCxnSpPr>
          <p:nvPr/>
        </p:nvCxnSpPr>
        <p:spPr>
          <a:xfrm flipV="1">
            <a:off x="2187988" y="3487527"/>
            <a:ext cx="2553140" cy="742848"/>
          </a:xfrm>
          <a:prstGeom prst="line">
            <a:avLst/>
          </a:prstGeom>
          <a:ln>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4" name="直線コネクタ 63">
            <a:extLst>
              <a:ext uri="{FF2B5EF4-FFF2-40B4-BE49-F238E27FC236}">
                <a16:creationId xmlns:a16="http://schemas.microsoft.com/office/drawing/2014/main" id="{C8A3A71A-6295-DE33-89AF-45CF3ADFA001}"/>
              </a:ext>
            </a:extLst>
          </p:cNvPr>
          <p:cNvCxnSpPr>
            <a:cxnSpLocks/>
          </p:cNvCxnSpPr>
          <p:nvPr/>
        </p:nvCxnSpPr>
        <p:spPr>
          <a:xfrm flipV="1">
            <a:off x="4741128" y="3380037"/>
            <a:ext cx="2741006" cy="107490"/>
          </a:xfrm>
          <a:prstGeom prst="line">
            <a:avLst/>
          </a:prstGeom>
          <a:ln>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6" name="直線コネクタ 65">
            <a:extLst>
              <a:ext uri="{FF2B5EF4-FFF2-40B4-BE49-F238E27FC236}">
                <a16:creationId xmlns:a16="http://schemas.microsoft.com/office/drawing/2014/main" id="{C4388B40-EC61-2FAB-3615-DD9F28F20F1F}"/>
              </a:ext>
            </a:extLst>
          </p:cNvPr>
          <p:cNvCxnSpPr>
            <a:cxnSpLocks/>
          </p:cNvCxnSpPr>
          <p:nvPr/>
        </p:nvCxnSpPr>
        <p:spPr>
          <a:xfrm flipH="1" flipV="1">
            <a:off x="7183032" y="2660380"/>
            <a:ext cx="267841" cy="705347"/>
          </a:xfrm>
          <a:prstGeom prst="line">
            <a:avLst/>
          </a:prstGeom>
          <a:ln>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71" name="図 70" descr="ロゴ&#10;&#10;AI によって生成されたコンテンツは間違っている可能性があります。">
            <a:extLst>
              <a:ext uri="{FF2B5EF4-FFF2-40B4-BE49-F238E27FC236}">
                <a16:creationId xmlns:a16="http://schemas.microsoft.com/office/drawing/2014/main" id="{FF7256E6-A7A2-AFBE-E7D3-40EE1BAA650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47667" y="3600824"/>
            <a:ext cx="900115" cy="498921"/>
          </a:xfrm>
          <a:prstGeom prst="rect">
            <a:avLst/>
          </a:prstGeom>
        </p:spPr>
      </p:pic>
      <p:pic>
        <p:nvPicPr>
          <p:cNvPr id="3" name="図 2" descr="ロゴ&#10;&#10;AI によって生成されたコンテンツは間違っている可能性があります。">
            <a:extLst>
              <a:ext uri="{FF2B5EF4-FFF2-40B4-BE49-F238E27FC236}">
                <a16:creationId xmlns:a16="http://schemas.microsoft.com/office/drawing/2014/main" id="{BFF2CDF3-4CB7-C25E-844B-070244CA359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730289" y="2480309"/>
            <a:ext cx="553594" cy="427375"/>
          </a:xfrm>
          <a:prstGeom prst="rect">
            <a:avLst/>
          </a:prstGeom>
        </p:spPr>
      </p:pic>
      <p:sp>
        <p:nvSpPr>
          <p:cNvPr id="2" name="テキスト ボックス 1">
            <a:extLst>
              <a:ext uri="{FF2B5EF4-FFF2-40B4-BE49-F238E27FC236}">
                <a16:creationId xmlns:a16="http://schemas.microsoft.com/office/drawing/2014/main" id="{607953E5-66EF-BF36-E4E2-EDC6742CB7FD}"/>
              </a:ext>
            </a:extLst>
          </p:cNvPr>
          <p:cNvSpPr txBox="1"/>
          <p:nvPr/>
        </p:nvSpPr>
        <p:spPr>
          <a:xfrm>
            <a:off x="589280" y="4281775"/>
            <a:ext cx="1806408" cy="307777"/>
          </a:xfrm>
          <a:prstGeom prst="rect">
            <a:avLst/>
          </a:prstGeom>
          <a:noFill/>
        </p:spPr>
        <p:txBody>
          <a:bodyPr wrap="square" rtlCol="0">
            <a:spAutoFit/>
          </a:bodyPr>
          <a:lstStyle/>
          <a:p>
            <a:r>
              <a:rPr kumimoji="1" lang="ja-JP" altLang="en-US" sz="1400" dirty="0">
                <a:latin typeface="AR P丸ゴシック体E" panose="020F0900000000000000" pitchFamily="50" charset="-128"/>
                <a:ea typeface="AR P丸ゴシック体E" panose="020F0900000000000000" pitchFamily="50" charset="-128"/>
              </a:rPr>
              <a:t>女満別空港＆空港駅</a:t>
            </a:r>
          </a:p>
        </p:txBody>
      </p:sp>
      <p:sp>
        <p:nvSpPr>
          <p:cNvPr id="13" name="テキスト ボックス 12">
            <a:extLst>
              <a:ext uri="{FF2B5EF4-FFF2-40B4-BE49-F238E27FC236}">
                <a16:creationId xmlns:a16="http://schemas.microsoft.com/office/drawing/2014/main" id="{B4838A9E-C9F9-ACCB-C492-F9D7FE78F43D}"/>
              </a:ext>
            </a:extLst>
          </p:cNvPr>
          <p:cNvSpPr txBox="1"/>
          <p:nvPr/>
        </p:nvSpPr>
        <p:spPr>
          <a:xfrm>
            <a:off x="1437185" y="3004798"/>
            <a:ext cx="1391251" cy="369332"/>
          </a:xfrm>
          <a:prstGeom prst="rect">
            <a:avLst/>
          </a:prstGeom>
          <a:noFill/>
        </p:spPr>
        <p:txBody>
          <a:bodyPr wrap="square" rtlCol="0">
            <a:spAutoFit/>
          </a:bodyPr>
          <a:lstStyle/>
          <a:p>
            <a:r>
              <a:rPr kumimoji="1" lang="ja-JP" altLang="en-US" sz="900" dirty="0">
                <a:latin typeface="AR P丸ゴシック体E" panose="020F0900000000000000" pitchFamily="50" charset="-128"/>
                <a:ea typeface="AR P丸ゴシック体E" panose="020F0900000000000000" pitchFamily="50" charset="-128"/>
              </a:rPr>
              <a:t>網走湖コネクトリップ駅</a:t>
            </a:r>
            <a:r>
              <a:rPr lang="ja-JP" altLang="en-US" sz="900" dirty="0">
                <a:latin typeface="AR P丸ゴシック体E" panose="020F0900000000000000" pitchFamily="50" charset="-128"/>
                <a:ea typeface="AR P丸ゴシック体E" panose="020F0900000000000000" pitchFamily="50" charset="-128"/>
              </a:rPr>
              <a:t>の新設または臨時駅</a:t>
            </a:r>
            <a:endParaRPr kumimoji="1" lang="ja-JP" altLang="en-US" sz="900" dirty="0">
              <a:latin typeface="AR P丸ゴシック体E" panose="020F0900000000000000" pitchFamily="50" charset="-128"/>
              <a:ea typeface="AR P丸ゴシック体E" panose="020F0900000000000000" pitchFamily="50" charset="-128"/>
            </a:endParaRPr>
          </a:p>
        </p:txBody>
      </p:sp>
      <p:sp>
        <p:nvSpPr>
          <p:cNvPr id="15" name="テキスト ボックス 14">
            <a:extLst>
              <a:ext uri="{FF2B5EF4-FFF2-40B4-BE49-F238E27FC236}">
                <a16:creationId xmlns:a16="http://schemas.microsoft.com/office/drawing/2014/main" id="{DC3D0BD6-A031-5885-CFF4-AD2A41089E85}"/>
              </a:ext>
            </a:extLst>
          </p:cNvPr>
          <p:cNvSpPr txBox="1"/>
          <p:nvPr/>
        </p:nvSpPr>
        <p:spPr>
          <a:xfrm>
            <a:off x="2383320" y="2304201"/>
            <a:ext cx="1216840" cy="230832"/>
          </a:xfrm>
          <a:prstGeom prst="rect">
            <a:avLst/>
          </a:prstGeom>
          <a:noFill/>
        </p:spPr>
        <p:txBody>
          <a:bodyPr wrap="square" rtlCol="0">
            <a:spAutoFit/>
          </a:bodyPr>
          <a:lstStyle/>
          <a:p>
            <a:r>
              <a:rPr kumimoji="1" lang="ja-JP" altLang="en-US" sz="900" dirty="0">
                <a:latin typeface="AR P丸ゴシック体E" panose="020F0900000000000000" pitchFamily="50" charset="-128"/>
                <a:ea typeface="AR P丸ゴシック体E" panose="020F0900000000000000" pitchFamily="50" charset="-128"/>
              </a:rPr>
              <a:t>涛沸湖湿原センター</a:t>
            </a:r>
          </a:p>
        </p:txBody>
      </p:sp>
      <p:pic>
        <p:nvPicPr>
          <p:cNvPr id="24" name="図 23" descr="道路, トラック, ストリート, 挿絵 が含まれている画像&#10;&#10;AI によって生成されたコンテンツは間違っている可能性があります。">
            <a:extLst>
              <a:ext uri="{FF2B5EF4-FFF2-40B4-BE49-F238E27FC236}">
                <a16:creationId xmlns:a16="http://schemas.microsoft.com/office/drawing/2014/main" id="{D09FBA92-0AD0-7C1B-CFE1-D678EF020C5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1446162">
            <a:off x="2478223" y="1935319"/>
            <a:ext cx="873138" cy="292854"/>
          </a:xfrm>
          <a:prstGeom prst="rect">
            <a:avLst/>
          </a:prstGeom>
        </p:spPr>
      </p:pic>
      <p:pic>
        <p:nvPicPr>
          <p:cNvPr id="28" name="図 27" descr="道路, トラック, ストリート, 挿絵 が含まれている画像&#10;&#10;AI によって生成されたコンテンツは間違っている可能性があります。">
            <a:extLst>
              <a:ext uri="{FF2B5EF4-FFF2-40B4-BE49-F238E27FC236}">
                <a16:creationId xmlns:a16="http://schemas.microsoft.com/office/drawing/2014/main" id="{C3862966-6D69-2A02-CD51-1D5D508FEC7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798287">
            <a:off x="5258431" y="1765459"/>
            <a:ext cx="864161" cy="289843"/>
          </a:xfrm>
          <a:prstGeom prst="rect">
            <a:avLst/>
          </a:prstGeom>
        </p:spPr>
      </p:pic>
      <p:sp>
        <p:nvSpPr>
          <p:cNvPr id="31" name="テキスト ボックス 30">
            <a:extLst>
              <a:ext uri="{FF2B5EF4-FFF2-40B4-BE49-F238E27FC236}">
                <a16:creationId xmlns:a16="http://schemas.microsoft.com/office/drawing/2014/main" id="{70D6E70D-C088-F683-A2ED-3EA6A12F2B26}"/>
              </a:ext>
            </a:extLst>
          </p:cNvPr>
          <p:cNvSpPr txBox="1"/>
          <p:nvPr/>
        </p:nvSpPr>
        <p:spPr>
          <a:xfrm>
            <a:off x="3821281" y="1854137"/>
            <a:ext cx="1463739" cy="646331"/>
          </a:xfrm>
          <a:prstGeom prst="rect">
            <a:avLst/>
          </a:prstGeom>
          <a:noFill/>
        </p:spPr>
        <p:txBody>
          <a:bodyPr wrap="square" rtlCol="0">
            <a:spAutoFit/>
          </a:bodyPr>
          <a:lstStyle/>
          <a:p>
            <a:r>
              <a:rPr kumimoji="1" lang="ja-JP" altLang="en-US" sz="1200" dirty="0">
                <a:solidFill>
                  <a:schemeClr val="bg1"/>
                </a:solidFill>
                <a:latin typeface="AR P丸ゴシック体E" panose="020F0900000000000000" pitchFamily="50" charset="-128"/>
                <a:ea typeface="AR P丸ゴシック体E" panose="020F0900000000000000" pitchFamily="50" charset="-128"/>
              </a:rPr>
              <a:t>小清水ツーリスト</a:t>
            </a:r>
            <a:endParaRPr kumimoji="1" lang="en-US" altLang="ja-JP" sz="1200" dirty="0">
              <a:solidFill>
                <a:schemeClr val="bg1"/>
              </a:solidFill>
              <a:latin typeface="AR P丸ゴシック体E" panose="020F0900000000000000" pitchFamily="50" charset="-128"/>
              <a:ea typeface="AR P丸ゴシック体E" panose="020F0900000000000000" pitchFamily="50" charset="-128"/>
            </a:endParaRPr>
          </a:p>
          <a:p>
            <a:r>
              <a:rPr kumimoji="1" lang="ja-JP" altLang="en-US" sz="1200" dirty="0">
                <a:solidFill>
                  <a:schemeClr val="bg1"/>
                </a:solidFill>
                <a:latin typeface="AR P丸ゴシック体E" panose="020F0900000000000000" pitchFamily="50" charset="-128"/>
                <a:ea typeface="AR P丸ゴシック体E" panose="020F0900000000000000" pitchFamily="50" charset="-128"/>
              </a:rPr>
              <a:t>センター</a:t>
            </a:r>
            <a:endParaRPr kumimoji="1" lang="en-US" altLang="ja-JP" sz="1200" dirty="0">
              <a:solidFill>
                <a:schemeClr val="bg1"/>
              </a:solidFill>
              <a:latin typeface="AR P丸ゴシック体E" panose="020F0900000000000000" pitchFamily="50" charset="-128"/>
              <a:ea typeface="AR P丸ゴシック体E" panose="020F0900000000000000" pitchFamily="50" charset="-128"/>
            </a:endParaRPr>
          </a:p>
          <a:p>
            <a:r>
              <a:rPr kumimoji="1" lang="en-US" altLang="ja-JP" sz="1200" dirty="0">
                <a:solidFill>
                  <a:schemeClr val="bg1"/>
                </a:solidFill>
                <a:latin typeface="AR P丸ゴシック体E" panose="020F0900000000000000" pitchFamily="50" charset="-128"/>
                <a:ea typeface="AR P丸ゴシック体E" panose="020F0900000000000000" pitchFamily="50" charset="-128"/>
              </a:rPr>
              <a:t>Mont-bell</a:t>
            </a:r>
            <a:endParaRPr kumimoji="1" lang="ja-JP" altLang="en-US" sz="1200" dirty="0">
              <a:solidFill>
                <a:schemeClr val="bg1"/>
              </a:solidFill>
              <a:latin typeface="AR P丸ゴシック体E" panose="020F0900000000000000" pitchFamily="50" charset="-128"/>
              <a:ea typeface="AR P丸ゴシック体E" panose="020F0900000000000000" pitchFamily="50" charset="-128"/>
            </a:endParaRPr>
          </a:p>
        </p:txBody>
      </p:sp>
      <p:sp>
        <p:nvSpPr>
          <p:cNvPr id="32" name="テキスト ボックス 31">
            <a:extLst>
              <a:ext uri="{FF2B5EF4-FFF2-40B4-BE49-F238E27FC236}">
                <a16:creationId xmlns:a16="http://schemas.microsoft.com/office/drawing/2014/main" id="{EFE5675A-0062-859D-C358-EC5E078B6C19}"/>
              </a:ext>
            </a:extLst>
          </p:cNvPr>
          <p:cNvSpPr txBox="1"/>
          <p:nvPr/>
        </p:nvSpPr>
        <p:spPr>
          <a:xfrm>
            <a:off x="4554201" y="3757537"/>
            <a:ext cx="1302123" cy="461665"/>
          </a:xfrm>
          <a:prstGeom prst="rect">
            <a:avLst/>
          </a:prstGeom>
          <a:noFill/>
        </p:spPr>
        <p:txBody>
          <a:bodyPr wrap="square" rtlCol="0">
            <a:spAutoFit/>
          </a:bodyPr>
          <a:lstStyle/>
          <a:p>
            <a:r>
              <a:rPr lang="ja-JP" altLang="en-US" sz="1200" dirty="0">
                <a:solidFill>
                  <a:schemeClr val="bg1"/>
                </a:solidFill>
                <a:latin typeface="AR P丸ゴシック体E" panose="020F0900000000000000" pitchFamily="50" charset="-128"/>
                <a:ea typeface="AR P丸ゴシック体E" panose="020F0900000000000000" pitchFamily="50" charset="-128"/>
              </a:rPr>
              <a:t>ハイランド小清水</a:t>
            </a:r>
            <a:endParaRPr lang="en-US" altLang="ja-JP" sz="1200" dirty="0">
              <a:solidFill>
                <a:schemeClr val="bg1"/>
              </a:solidFill>
              <a:latin typeface="AR P丸ゴシック体E" panose="020F0900000000000000" pitchFamily="50" charset="-128"/>
              <a:ea typeface="AR P丸ゴシック体E" panose="020F0900000000000000" pitchFamily="50" charset="-128"/>
            </a:endParaRPr>
          </a:p>
          <a:p>
            <a:r>
              <a:rPr kumimoji="1" lang="ja-JP" altLang="en-US" sz="1200" dirty="0">
                <a:solidFill>
                  <a:schemeClr val="bg1"/>
                </a:solidFill>
                <a:latin typeface="AR P丸ゴシック体E" panose="020F0900000000000000" pitchFamily="50" charset="-128"/>
                <a:ea typeface="AR P丸ゴシック体E" panose="020F0900000000000000" pitchFamily="50" charset="-128"/>
              </a:rPr>
              <a:t>藻琴山</a:t>
            </a:r>
          </a:p>
        </p:txBody>
      </p:sp>
      <p:pic>
        <p:nvPicPr>
          <p:cNvPr id="36" name="図 35" descr="ロゴ&#10;&#10;AI によって生成されたコンテンツは間違っている可能性があります。">
            <a:extLst>
              <a:ext uri="{FF2B5EF4-FFF2-40B4-BE49-F238E27FC236}">
                <a16:creationId xmlns:a16="http://schemas.microsoft.com/office/drawing/2014/main" id="{56ADFF3A-4043-5A90-6C2A-701BBC98E6A3}"/>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flipH="1">
            <a:off x="4828141" y="2866050"/>
            <a:ext cx="316692" cy="207377"/>
          </a:xfrm>
          <a:prstGeom prst="rect">
            <a:avLst/>
          </a:prstGeom>
        </p:spPr>
      </p:pic>
      <p:sp>
        <p:nvSpPr>
          <p:cNvPr id="37" name="テキスト ボックス 36">
            <a:extLst>
              <a:ext uri="{FF2B5EF4-FFF2-40B4-BE49-F238E27FC236}">
                <a16:creationId xmlns:a16="http://schemas.microsoft.com/office/drawing/2014/main" id="{DA6BEF67-89AA-03E6-84E4-4AF5EC52662B}"/>
              </a:ext>
            </a:extLst>
          </p:cNvPr>
          <p:cNvSpPr txBox="1"/>
          <p:nvPr/>
        </p:nvSpPr>
        <p:spPr>
          <a:xfrm>
            <a:off x="5064329" y="2824836"/>
            <a:ext cx="798464" cy="230832"/>
          </a:xfrm>
          <a:prstGeom prst="rect">
            <a:avLst/>
          </a:prstGeom>
          <a:noFill/>
        </p:spPr>
        <p:txBody>
          <a:bodyPr wrap="square" rtlCol="0">
            <a:spAutoFit/>
          </a:bodyPr>
          <a:lstStyle/>
          <a:p>
            <a:pPr algn="l"/>
            <a:r>
              <a:rPr lang="ja-JP" altLang="en-US" sz="900" i="0" dirty="0">
                <a:solidFill>
                  <a:srgbClr val="2A2A2A"/>
                </a:solidFill>
                <a:effectLst/>
                <a:latin typeface="AR P丸ゴシック体E" panose="020F0900000000000000" pitchFamily="50" charset="-128"/>
                <a:ea typeface="AR P丸ゴシック体E" panose="020F0900000000000000" pitchFamily="50" charset="-128"/>
              </a:rPr>
              <a:t>原生亭温泉</a:t>
            </a:r>
          </a:p>
        </p:txBody>
      </p:sp>
      <p:sp>
        <p:nvSpPr>
          <p:cNvPr id="40" name="テキスト ボックス 39">
            <a:extLst>
              <a:ext uri="{FF2B5EF4-FFF2-40B4-BE49-F238E27FC236}">
                <a16:creationId xmlns:a16="http://schemas.microsoft.com/office/drawing/2014/main" id="{88DF2DD7-DB12-B710-EDB9-BED54F94062B}"/>
              </a:ext>
            </a:extLst>
          </p:cNvPr>
          <p:cNvSpPr txBox="1"/>
          <p:nvPr/>
        </p:nvSpPr>
        <p:spPr>
          <a:xfrm>
            <a:off x="2965463" y="5090899"/>
            <a:ext cx="1483347" cy="523220"/>
          </a:xfrm>
          <a:prstGeom prst="rect">
            <a:avLst/>
          </a:prstGeom>
          <a:noFill/>
        </p:spPr>
        <p:txBody>
          <a:bodyPr wrap="square" rtlCol="0">
            <a:spAutoFit/>
          </a:bodyPr>
          <a:lstStyle/>
          <a:p>
            <a:r>
              <a:rPr lang="ja-JP" altLang="en-US" sz="1400" dirty="0">
                <a:latin typeface="AR P丸ゴシック体E" panose="020F0900000000000000" pitchFamily="50" charset="-128"/>
                <a:ea typeface="AR P丸ゴシック体E" panose="020F0900000000000000" pitchFamily="50" charset="-128"/>
              </a:rPr>
              <a:t>川湯温泉</a:t>
            </a:r>
            <a:endParaRPr lang="en-US" altLang="ja-JP" sz="1400" dirty="0">
              <a:latin typeface="AR P丸ゴシック体E" panose="020F0900000000000000" pitchFamily="50" charset="-128"/>
              <a:ea typeface="AR P丸ゴシック体E" panose="020F0900000000000000" pitchFamily="50" charset="-128"/>
            </a:endParaRPr>
          </a:p>
          <a:p>
            <a:r>
              <a:rPr kumimoji="1" lang="ja-JP" altLang="en-US" sz="1400" dirty="0">
                <a:latin typeface="AR P丸ゴシック体E" panose="020F0900000000000000" pitchFamily="50" charset="-128"/>
                <a:ea typeface="AR P丸ゴシック体E" panose="020F0900000000000000" pitchFamily="50" charset="-128"/>
              </a:rPr>
              <a:t>カルデラトレイル</a:t>
            </a:r>
          </a:p>
        </p:txBody>
      </p:sp>
      <p:pic>
        <p:nvPicPr>
          <p:cNvPr id="42" name="図 41" descr="アイコン&#10;&#10;AI によって生成されたコンテンツは間違っている可能性があります。">
            <a:extLst>
              <a:ext uri="{FF2B5EF4-FFF2-40B4-BE49-F238E27FC236}">
                <a16:creationId xmlns:a16="http://schemas.microsoft.com/office/drawing/2014/main" id="{A3252750-63C2-4907-DF34-990BE916221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362048" y="4461811"/>
            <a:ext cx="727238" cy="710647"/>
          </a:xfrm>
          <a:prstGeom prst="rect">
            <a:avLst/>
          </a:prstGeom>
        </p:spPr>
      </p:pic>
      <p:sp>
        <p:nvSpPr>
          <p:cNvPr id="43" name="テキスト ボックス 42">
            <a:extLst>
              <a:ext uri="{FF2B5EF4-FFF2-40B4-BE49-F238E27FC236}">
                <a16:creationId xmlns:a16="http://schemas.microsoft.com/office/drawing/2014/main" id="{63209044-AE76-3809-4917-94E5AF548194}"/>
              </a:ext>
            </a:extLst>
          </p:cNvPr>
          <p:cNvSpPr txBox="1"/>
          <p:nvPr/>
        </p:nvSpPr>
        <p:spPr>
          <a:xfrm>
            <a:off x="7762248" y="3051134"/>
            <a:ext cx="1302123" cy="307777"/>
          </a:xfrm>
          <a:prstGeom prst="rect">
            <a:avLst/>
          </a:prstGeom>
          <a:noFill/>
        </p:spPr>
        <p:txBody>
          <a:bodyPr wrap="square" rtlCol="0">
            <a:spAutoFit/>
          </a:bodyPr>
          <a:lstStyle/>
          <a:p>
            <a:r>
              <a:rPr lang="ja-JP" altLang="en-US" sz="1400" dirty="0">
                <a:latin typeface="AR P丸ゴシック体E" panose="020F0900000000000000" pitchFamily="50" charset="-128"/>
                <a:ea typeface="AR P丸ゴシック体E" panose="020F0900000000000000" pitchFamily="50" charset="-128"/>
              </a:rPr>
              <a:t>きよーる</a:t>
            </a:r>
            <a:endParaRPr lang="en-US" altLang="ja-JP" sz="1400" dirty="0">
              <a:latin typeface="AR P丸ゴシック体E" panose="020F0900000000000000" pitchFamily="50" charset="-128"/>
              <a:ea typeface="AR P丸ゴシック体E" panose="020F0900000000000000" pitchFamily="50" charset="-128"/>
            </a:endParaRPr>
          </a:p>
        </p:txBody>
      </p:sp>
      <p:sp>
        <p:nvSpPr>
          <p:cNvPr id="47" name="テキスト ボックス 46">
            <a:extLst>
              <a:ext uri="{FF2B5EF4-FFF2-40B4-BE49-F238E27FC236}">
                <a16:creationId xmlns:a16="http://schemas.microsoft.com/office/drawing/2014/main" id="{432C5FD0-3F7E-3DC3-40D5-21A9585611D7}"/>
              </a:ext>
            </a:extLst>
          </p:cNvPr>
          <p:cNvSpPr txBox="1"/>
          <p:nvPr/>
        </p:nvSpPr>
        <p:spPr>
          <a:xfrm>
            <a:off x="8924073" y="1414480"/>
            <a:ext cx="2780247" cy="1785104"/>
          </a:xfrm>
          <a:prstGeom prst="rect">
            <a:avLst/>
          </a:prstGeom>
          <a:noFill/>
        </p:spPr>
        <p:txBody>
          <a:bodyPr wrap="square" rtlCol="0">
            <a:spAutoFit/>
          </a:bodyPr>
          <a:lstStyle/>
          <a:p>
            <a:r>
              <a:rPr kumimoji="1" lang="ja-JP" altLang="en-US" sz="1100" dirty="0">
                <a:latin typeface="+mn-ea"/>
              </a:rPr>
              <a:t>・斜網エリアを世界屈指のアドベン　　　　</a:t>
            </a:r>
            <a:endParaRPr kumimoji="1" lang="en-US" altLang="ja-JP" sz="1100" dirty="0">
              <a:latin typeface="+mn-ea"/>
            </a:endParaRPr>
          </a:p>
          <a:p>
            <a:r>
              <a:rPr lang="ja-JP" altLang="en-US" sz="1100" dirty="0">
                <a:latin typeface="+mn-ea"/>
              </a:rPr>
              <a:t>　</a:t>
            </a:r>
            <a:r>
              <a:rPr kumimoji="1" lang="ja-JP" altLang="en-US" sz="1100" dirty="0">
                <a:latin typeface="+mn-ea"/>
              </a:rPr>
              <a:t>チャーツーリズムのメッカに育て上げ　</a:t>
            </a:r>
            <a:endParaRPr kumimoji="1" lang="en-US" altLang="ja-JP" sz="1100" dirty="0">
              <a:latin typeface="+mn-ea"/>
            </a:endParaRPr>
          </a:p>
          <a:p>
            <a:r>
              <a:rPr lang="ja-JP" altLang="en-US" sz="1100" dirty="0">
                <a:latin typeface="+mn-ea"/>
              </a:rPr>
              <a:t>　</a:t>
            </a:r>
            <a:r>
              <a:rPr kumimoji="1" lang="ja-JP" altLang="en-US" sz="1100" dirty="0">
                <a:latin typeface="+mn-ea"/>
              </a:rPr>
              <a:t>ることを地域共通の目標とする。</a:t>
            </a:r>
            <a:endParaRPr kumimoji="1" lang="en-US" altLang="ja-JP" sz="1100" dirty="0">
              <a:latin typeface="+mn-ea"/>
            </a:endParaRPr>
          </a:p>
          <a:p>
            <a:r>
              <a:rPr lang="ja-JP" altLang="en-US" sz="1100" dirty="0">
                <a:latin typeface="+mn-ea"/>
              </a:rPr>
              <a:t>・オーソリティメーカ（企業）の誘致。</a:t>
            </a:r>
            <a:endParaRPr kumimoji="1" lang="en-US" altLang="ja-JP" sz="1100" dirty="0">
              <a:latin typeface="+mn-ea"/>
            </a:endParaRPr>
          </a:p>
          <a:p>
            <a:r>
              <a:rPr kumimoji="1" lang="ja-JP" altLang="en-US" sz="1100" dirty="0">
                <a:latin typeface="+mn-ea"/>
              </a:rPr>
              <a:t>・イベントに終わらない通年のコンテン</a:t>
            </a:r>
            <a:endParaRPr kumimoji="1" lang="en-US" altLang="ja-JP" sz="1100" dirty="0">
              <a:latin typeface="+mn-ea"/>
            </a:endParaRPr>
          </a:p>
          <a:p>
            <a:r>
              <a:rPr lang="ja-JP" altLang="en-US" sz="1100" dirty="0">
                <a:latin typeface="+mn-ea"/>
              </a:rPr>
              <a:t>　</a:t>
            </a:r>
            <a:r>
              <a:rPr kumimoji="1" lang="ja-JP" altLang="en-US" sz="1100" dirty="0">
                <a:latin typeface="+mn-ea"/>
              </a:rPr>
              <a:t>ツ</a:t>
            </a:r>
            <a:r>
              <a:rPr lang="ja-JP" altLang="en-US" sz="1100" dirty="0">
                <a:latin typeface="+mn-ea"/>
              </a:rPr>
              <a:t>提供と提供</a:t>
            </a:r>
            <a:r>
              <a:rPr kumimoji="1" lang="ja-JP" altLang="en-US" sz="1100" dirty="0">
                <a:latin typeface="+mn-ea"/>
              </a:rPr>
              <a:t>環境の再構築が必要。</a:t>
            </a:r>
            <a:endParaRPr kumimoji="1" lang="en-US" altLang="ja-JP" sz="1100" dirty="0">
              <a:latin typeface="+mn-ea"/>
            </a:endParaRPr>
          </a:p>
          <a:p>
            <a:r>
              <a:rPr kumimoji="1" lang="ja-JP" altLang="en-US" sz="1100" dirty="0">
                <a:latin typeface="+mn-ea"/>
              </a:rPr>
              <a:t>・情報発信と受入れのためのプラット</a:t>
            </a:r>
            <a:endParaRPr kumimoji="1" lang="en-US" altLang="ja-JP" sz="1100" dirty="0">
              <a:latin typeface="+mn-ea"/>
            </a:endParaRPr>
          </a:p>
          <a:p>
            <a:r>
              <a:rPr lang="ja-JP" altLang="en-US" sz="1100" dirty="0">
                <a:latin typeface="+mn-ea"/>
              </a:rPr>
              <a:t>　</a:t>
            </a:r>
            <a:r>
              <a:rPr kumimoji="1" lang="ja-JP" altLang="en-US" sz="1100" dirty="0">
                <a:latin typeface="+mn-ea"/>
              </a:rPr>
              <a:t>ホームの設置が必須。</a:t>
            </a:r>
            <a:endParaRPr kumimoji="1" lang="en-US" altLang="ja-JP" sz="1100" dirty="0">
              <a:latin typeface="+mn-ea"/>
            </a:endParaRPr>
          </a:p>
          <a:p>
            <a:r>
              <a:rPr kumimoji="1" lang="ja-JP" altLang="en-US" sz="1100" dirty="0">
                <a:latin typeface="+mn-ea"/>
              </a:rPr>
              <a:t>・地域に誘引し、地域内を移動を支え</a:t>
            </a:r>
            <a:endParaRPr kumimoji="1" lang="en-US" altLang="ja-JP" sz="1100" dirty="0">
              <a:latin typeface="+mn-ea"/>
            </a:endParaRPr>
          </a:p>
          <a:p>
            <a:r>
              <a:rPr lang="ja-JP" altLang="en-US" sz="1100" dirty="0">
                <a:latin typeface="+mn-ea"/>
              </a:rPr>
              <a:t>　</a:t>
            </a:r>
            <a:r>
              <a:rPr kumimoji="1" lang="ja-JP" altLang="en-US" sz="1100" dirty="0">
                <a:latin typeface="+mn-ea"/>
              </a:rPr>
              <a:t>る公共交通の再構築をする。</a:t>
            </a:r>
          </a:p>
        </p:txBody>
      </p:sp>
      <p:sp>
        <p:nvSpPr>
          <p:cNvPr id="48" name="テキスト ボックス 47">
            <a:extLst>
              <a:ext uri="{FF2B5EF4-FFF2-40B4-BE49-F238E27FC236}">
                <a16:creationId xmlns:a16="http://schemas.microsoft.com/office/drawing/2014/main" id="{F99E9C67-2C61-F2D7-1BC4-473C72AED58C}"/>
              </a:ext>
            </a:extLst>
          </p:cNvPr>
          <p:cNvSpPr txBox="1"/>
          <p:nvPr/>
        </p:nvSpPr>
        <p:spPr>
          <a:xfrm>
            <a:off x="9039746" y="3327858"/>
            <a:ext cx="2780247" cy="3308598"/>
          </a:xfrm>
          <a:prstGeom prst="rect">
            <a:avLst/>
          </a:prstGeom>
          <a:noFill/>
        </p:spPr>
        <p:txBody>
          <a:bodyPr wrap="square" rtlCol="0">
            <a:spAutoFit/>
          </a:bodyPr>
          <a:lstStyle/>
          <a:p>
            <a:r>
              <a:rPr kumimoji="1" lang="ja-JP" altLang="en-US" sz="1100" dirty="0">
                <a:latin typeface="AR P丸ゴシック体M" panose="020F0600000000000000" pitchFamily="50" charset="-128"/>
                <a:ea typeface="AR P丸ゴシック体M" panose="020F0600000000000000" pitchFamily="50" charset="-128"/>
              </a:rPr>
              <a:t>・</a:t>
            </a:r>
            <a:r>
              <a:rPr lang="ja-JP" altLang="en-US" sz="1100" dirty="0">
                <a:latin typeface="AR P丸ゴシック体M" panose="020F0600000000000000" pitchFamily="50" charset="-128"/>
                <a:ea typeface="AR P丸ゴシック体M" panose="020F0600000000000000" pitchFamily="50" charset="-128"/>
              </a:rPr>
              <a:t>コネクトリップ、小清水ツーリストセンター、　</a:t>
            </a:r>
            <a:endParaRPr lang="en-US" altLang="ja-JP" sz="1100" dirty="0">
              <a:latin typeface="AR P丸ゴシック体M" panose="020F0600000000000000" pitchFamily="50" charset="-128"/>
              <a:ea typeface="AR P丸ゴシック体M" panose="020F0600000000000000" pitchFamily="50" charset="-128"/>
            </a:endParaRPr>
          </a:p>
          <a:p>
            <a:r>
              <a:rPr lang="ja-JP" altLang="en-US" sz="1100" dirty="0">
                <a:latin typeface="AR P丸ゴシック体M" panose="020F0600000000000000" pitchFamily="50" charset="-128"/>
                <a:ea typeface="AR P丸ゴシック体M" panose="020F0600000000000000" pitchFamily="50" charset="-128"/>
              </a:rPr>
              <a:t>きよーるの連携。これらを統合するプラットフォーム＝ゲートウエイセンターとしての</a:t>
            </a:r>
            <a:r>
              <a:rPr lang="ja-JP" altLang="en-US" sz="1100" b="1" dirty="0">
                <a:solidFill>
                  <a:srgbClr val="FF0000"/>
                </a:solidFill>
                <a:latin typeface="AR P丸ゴシック体M" panose="020F0600000000000000" pitchFamily="50" charset="-128"/>
                <a:ea typeface="AR P丸ゴシック体M" panose="020F0600000000000000" pitchFamily="50" charset="-128"/>
              </a:rPr>
              <a:t>「女満別空港＆空港駅</a:t>
            </a:r>
            <a:r>
              <a:rPr lang="en-US" altLang="ja-JP" sz="1100" b="1" baseline="30000" dirty="0">
                <a:solidFill>
                  <a:srgbClr val="FF0000"/>
                </a:solidFill>
                <a:latin typeface="AR P丸ゴシック体M" panose="020F0600000000000000" pitchFamily="50" charset="-128"/>
                <a:ea typeface="AR P丸ゴシック体M" panose="020F0600000000000000" pitchFamily="50" charset="-128"/>
              </a:rPr>
              <a:t>※</a:t>
            </a:r>
            <a:r>
              <a:rPr lang="ja-JP" altLang="en-US" sz="1100" b="1" dirty="0">
                <a:solidFill>
                  <a:srgbClr val="FF0000"/>
                </a:solidFill>
                <a:latin typeface="AR P丸ゴシック体M" panose="020F0600000000000000" pitchFamily="50" charset="-128"/>
                <a:ea typeface="AR P丸ゴシック体M" panose="020F0600000000000000" pitchFamily="50" charset="-128"/>
              </a:rPr>
              <a:t>ゲートウエイ」の新設。</a:t>
            </a:r>
            <a:r>
              <a:rPr lang="en-US" altLang="ja-JP" sz="900" dirty="0">
                <a:latin typeface="AR P丸ゴシック体M" panose="020F0600000000000000" pitchFamily="50" charset="-128"/>
                <a:ea typeface="AR P丸ゴシック体M" panose="020F0600000000000000" pitchFamily="50" charset="-128"/>
              </a:rPr>
              <a:t>※</a:t>
            </a:r>
            <a:r>
              <a:rPr lang="ja-JP" altLang="en-US" sz="900" dirty="0">
                <a:latin typeface="AR P丸ゴシック体M" panose="020F0600000000000000" pitchFamily="50" charset="-128"/>
                <a:ea typeface="AR P丸ゴシック体M" panose="020F0600000000000000" pitchFamily="50" charset="-128"/>
              </a:rPr>
              <a:t>西女満別駅の移設・空港への直結</a:t>
            </a:r>
            <a:endParaRPr kumimoji="1" lang="en-US" altLang="ja-JP" sz="900" dirty="0">
              <a:latin typeface="AR P丸ゴシック体M" panose="020F0600000000000000" pitchFamily="50" charset="-128"/>
              <a:ea typeface="AR P丸ゴシック体M" panose="020F0600000000000000" pitchFamily="50" charset="-128"/>
            </a:endParaRPr>
          </a:p>
          <a:p>
            <a:r>
              <a:rPr kumimoji="1" lang="ja-JP" altLang="en-US" sz="1100" dirty="0">
                <a:solidFill>
                  <a:srgbClr val="FF0000"/>
                </a:solidFill>
                <a:latin typeface="AR P丸ゴシック体M" panose="020F0600000000000000" pitchFamily="50" charset="-128"/>
                <a:ea typeface="AR P丸ゴシック体M" panose="020F0600000000000000" pitchFamily="50" charset="-128"/>
              </a:rPr>
              <a:t>・</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ラベンダー＆はまなす編成特急の知床斜</a:t>
            </a:r>
            <a:r>
              <a:rPr lang="ja-JP" altLang="en-US" sz="1100" b="1" dirty="0">
                <a:solidFill>
                  <a:srgbClr val="FF0000"/>
                </a:solidFill>
                <a:latin typeface="AR P丸ゴシック体M" panose="020F0600000000000000" pitchFamily="50" charset="-128"/>
                <a:ea typeface="AR P丸ゴシック体M" panose="020F0600000000000000" pitchFamily="50" charset="-128"/>
              </a:rPr>
              <a:t>　</a:t>
            </a:r>
            <a:endParaRPr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里駅乗り入れ</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・「網走湖コネクトリップ駅」の新設または臨時駅設置</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・空港連絡バスの新路線：東藻琴</a:t>
            </a:r>
            <a:r>
              <a:rPr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lang="ja-JP" altLang="en-US" sz="1100" b="1" dirty="0">
                <a:solidFill>
                  <a:srgbClr val="FF0000"/>
                </a:solidFill>
                <a:latin typeface="AR P丸ゴシック体M" panose="020F0600000000000000" pitchFamily="50" charset="-128"/>
                <a:ea typeface="AR P丸ゴシック体M" panose="020F0600000000000000" pitchFamily="50" charset="-128"/>
              </a:rPr>
              <a:t>小清水</a:t>
            </a:r>
            <a:r>
              <a:rPr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lang="ja-JP" altLang="en-US" sz="1100" b="1" dirty="0">
                <a:solidFill>
                  <a:srgbClr val="FF0000"/>
                </a:solidFill>
                <a:latin typeface="AR P丸ゴシック体M" panose="020F0600000000000000" pitchFamily="50" charset="-128"/>
                <a:ea typeface="AR P丸ゴシック体M" panose="020F0600000000000000" pitchFamily="50" charset="-128"/>
              </a:rPr>
              <a:t>清里</a:t>
            </a:r>
            <a:r>
              <a:rPr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lang="ja-JP" altLang="en-US" sz="1100" b="1" dirty="0">
                <a:solidFill>
                  <a:srgbClr val="FF0000"/>
                </a:solidFill>
                <a:latin typeface="AR P丸ゴシック体M" panose="020F0600000000000000" pitchFamily="50" charset="-128"/>
                <a:ea typeface="AR P丸ゴシック体M" panose="020F0600000000000000" pitchFamily="50" charset="-128"/>
              </a:rPr>
              <a:t>斜里線、卯原内</a:t>
            </a:r>
            <a:r>
              <a:rPr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lang="ja-JP" altLang="en-US" sz="1100" b="1" dirty="0">
                <a:solidFill>
                  <a:srgbClr val="FF0000"/>
                </a:solidFill>
                <a:latin typeface="AR P丸ゴシック体M" panose="020F0600000000000000" pitchFamily="50" charset="-128"/>
                <a:ea typeface="AR P丸ゴシック体M" panose="020F0600000000000000" pitchFamily="50" charset="-128"/>
              </a:rPr>
              <a:t>常呂</a:t>
            </a:r>
            <a:r>
              <a:rPr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lang="ja-JP" altLang="en-US" sz="1100" b="1" dirty="0">
                <a:solidFill>
                  <a:srgbClr val="FF0000"/>
                </a:solidFill>
                <a:latin typeface="AR P丸ゴシック体M" panose="020F0600000000000000" pitchFamily="50" charset="-128"/>
                <a:ea typeface="AR P丸ゴシック体M" panose="020F0600000000000000" pitchFamily="50" charset="-128"/>
              </a:rPr>
              <a:t>佐呂間線</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川湯</a:t>
            </a:r>
            <a:r>
              <a:rPr kumimoji="1"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女満別線の復活、浜小清水</a:t>
            </a:r>
            <a:r>
              <a:rPr kumimoji="1" lang="en-US" altLang="ja-JP" sz="1100" b="1" dirty="0">
                <a:solidFill>
                  <a:srgbClr val="FF0000"/>
                </a:solidFill>
                <a:latin typeface="AR P丸ゴシック体M" panose="020F0600000000000000" pitchFamily="50" charset="-128"/>
                <a:ea typeface="AR P丸ゴシック体M" panose="020F0600000000000000" pitchFamily="50" charset="-128"/>
              </a:rPr>
              <a:t>‐</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川湯線の新設</a:t>
            </a:r>
            <a:r>
              <a:rPr kumimoji="1" lang="ja-JP" altLang="en-US" sz="1100" b="1" dirty="0">
                <a:solidFill>
                  <a:srgbClr val="FF0000"/>
                </a:solidFill>
                <a:latin typeface="+mn-ea"/>
              </a:rPr>
              <a:t>。</a:t>
            </a:r>
            <a:endParaRPr kumimoji="1" lang="en-US" altLang="ja-JP" sz="1100" b="1" dirty="0">
              <a:solidFill>
                <a:srgbClr val="FF0000"/>
              </a:solidFill>
              <a:latin typeface="+mn-ea"/>
            </a:endParaRPr>
          </a:p>
          <a:p>
            <a:r>
              <a:rPr kumimoji="1" lang="ja-JP" altLang="en-US" sz="1100" dirty="0">
                <a:latin typeface="AR P丸ゴシック体M" panose="020F0600000000000000" pitchFamily="50" charset="-128"/>
                <a:ea typeface="AR P丸ゴシック体M" panose="020F0600000000000000" pitchFamily="50" charset="-128"/>
              </a:rPr>
              <a:t>・原生亭温泉の復興</a:t>
            </a:r>
            <a:endParaRPr kumimoji="1" lang="en-US" altLang="ja-JP" sz="1100" dirty="0">
              <a:latin typeface="AR P丸ゴシック体M" panose="020F0600000000000000" pitchFamily="50" charset="-128"/>
              <a:ea typeface="AR P丸ゴシック体M" panose="020F0600000000000000" pitchFamily="50" charset="-128"/>
            </a:endParaRPr>
          </a:p>
          <a:p>
            <a:r>
              <a:rPr kumimoji="1" lang="ja-JP" altLang="en-US" sz="1100" dirty="0">
                <a:latin typeface="AR P丸ゴシック体M" panose="020F0600000000000000" pitchFamily="50" charset="-128"/>
                <a:ea typeface="AR P丸ゴシック体M" panose="020F0600000000000000" pitchFamily="50" charset="-128"/>
              </a:rPr>
              <a:t>・ハイランド小清水の通年営業、藻琴山</a:t>
            </a:r>
            <a:r>
              <a:rPr kumimoji="1" lang="en-US" altLang="ja-JP" sz="1100" dirty="0">
                <a:latin typeface="AR P丸ゴシック体M" panose="020F0600000000000000" pitchFamily="50" charset="-128"/>
                <a:ea typeface="AR P丸ゴシック体M" panose="020F0600000000000000" pitchFamily="50" charset="-128"/>
              </a:rPr>
              <a:t>BC</a:t>
            </a:r>
            <a:r>
              <a:rPr kumimoji="1" lang="ja-JP" altLang="en-US" sz="1100" dirty="0">
                <a:latin typeface="AR P丸ゴシック体M" panose="020F0600000000000000" pitchFamily="50" charset="-128"/>
                <a:ea typeface="AR P丸ゴシック体M" panose="020F0600000000000000" pitchFamily="50" charset="-128"/>
              </a:rPr>
              <a:t>スキーの普及</a:t>
            </a:r>
            <a:r>
              <a:rPr lang="ja-JP" altLang="en-US" sz="1100" dirty="0">
                <a:latin typeface="AR P丸ゴシック体M" panose="020F0600000000000000" pitchFamily="50" charset="-128"/>
                <a:ea typeface="AR P丸ゴシック体M" panose="020F0600000000000000" pitchFamily="50" charset="-128"/>
              </a:rPr>
              <a:t>、もことやま山荘の復興</a:t>
            </a:r>
            <a:endParaRPr lang="en-US" altLang="ja-JP" sz="1100" dirty="0">
              <a:latin typeface="AR P丸ゴシック体M" panose="020F0600000000000000" pitchFamily="50" charset="-128"/>
              <a:ea typeface="AR P丸ゴシック体M" panose="020F0600000000000000" pitchFamily="50" charset="-128"/>
            </a:endParaRPr>
          </a:p>
          <a:p>
            <a:r>
              <a:rPr lang="ja-JP" altLang="en-US" sz="1100" dirty="0">
                <a:latin typeface="AR P丸ゴシック体M" panose="020F0600000000000000" pitchFamily="50" charset="-128"/>
                <a:ea typeface="AR P丸ゴシック体M" panose="020F0600000000000000" pitchFamily="50" charset="-128"/>
              </a:rPr>
              <a:t>・</a:t>
            </a:r>
            <a:r>
              <a:rPr lang="en-US" altLang="ja-JP" sz="1100" dirty="0">
                <a:latin typeface="AR P丸ゴシック体M" panose="020F0600000000000000" pitchFamily="50" charset="-128"/>
                <a:ea typeface="AR P丸ゴシック体M" panose="020F0600000000000000" pitchFamily="50" charset="-128"/>
              </a:rPr>
              <a:t>SHIMANO</a:t>
            </a:r>
            <a:r>
              <a:rPr lang="ja-JP" altLang="en-US" sz="1100" dirty="0">
                <a:latin typeface="AR P丸ゴシック体M" panose="020F0600000000000000" pitchFamily="50" charset="-128"/>
                <a:ea typeface="AR P丸ゴシック体M" panose="020F0600000000000000" pitchFamily="50" charset="-128"/>
              </a:rPr>
              <a:t>（バイク、釣り）直営店の誘致、きよーるをサイクリングツーリズムの拠点に。</a:t>
            </a:r>
            <a:endParaRPr kumimoji="1" lang="en-US" altLang="ja-JP" sz="1100" dirty="0">
              <a:latin typeface="AR P丸ゴシック体M" panose="020F0600000000000000" pitchFamily="50" charset="-128"/>
              <a:ea typeface="AR P丸ゴシック体M" panose="020F0600000000000000" pitchFamily="50" charset="-128"/>
            </a:endParaRPr>
          </a:p>
          <a:p>
            <a:endParaRPr kumimoji="1" lang="ja-JP" altLang="en-US" sz="1100" dirty="0">
              <a:latin typeface="+mn-ea"/>
            </a:endParaRPr>
          </a:p>
        </p:txBody>
      </p:sp>
      <p:sp>
        <p:nvSpPr>
          <p:cNvPr id="50" name="テキスト ボックス 49">
            <a:extLst>
              <a:ext uri="{FF2B5EF4-FFF2-40B4-BE49-F238E27FC236}">
                <a16:creationId xmlns:a16="http://schemas.microsoft.com/office/drawing/2014/main" id="{0AC6EE53-0969-6F67-71C7-19EF20C99EDA}"/>
              </a:ext>
            </a:extLst>
          </p:cNvPr>
          <p:cNvSpPr txBox="1"/>
          <p:nvPr/>
        </p:nvSpPr>
        <p:spPr>
          <a:xfrm>
            <a:off x="6345619" y="1955948"/>
            <a:ext cx="1463739" cy="646331"/>
          </a:xfrm>
          <a:prstGeom prst="rect">
            <a:avLst/>
          </a:prstGeom>
          <a:noFill/>
        </p:spPr>
        <p:txBody>
          <a:bodyPr wrap="square" rtlCol="0">
            <a:spAutoFit/>
          </a:bodyPr>
          <a:lstStyle/>
          <a:p>
            <a:pPr algn="l" fontAlgn="ctr">
              <a:lnSpc>
                <a:spcPts val="1350"/>
              </a:lnSpc>
            </a:pPr>
            <a:r>
              <a:rPr lang="en-US" altLang="ja-JP" sz="1200" b="0" i="0" dirty="0">
                <a:solidFill>
                  <a:schemeClr val="bg1"/>
                </a:solidFill>
                <a:effectLst/>
                <a:latin typeface="AR P丸ゴシック体E" panose="020F0900000000000000" pitchFamily="50" charset="-128"/>
                <a:ea typeface="AR P丸ゴシック体E" panose="020F0900000000000000" pitchFamily="50" charset="-128"/>
              </a:rPr>
              <a:t>THE NORTH FACE/HELLY HANSEN </a:t>
            </a:r>
            <a:r>
              <a:rPr lang="ja-JP" altLang="en-US" sz="1200" b="0" i="0" dirty="0">
                <a:solidFill>
                  <a:schemeClr val="bg1"/>
                </a:solidFill>
                <a:effectLst/>
                <a:latin typeface="AR P丸ゴシック体E" panose="020F0900000000000000" pitchFamily="50" charset="-128"/>
                <a:ea typeface="AR P丸ゴシック体E" panose="020F0900000000000000" pitchFamily="50" charset="-128"/>
              </a:rPr>
              <a:t>知床</a:t>
            </a:r>
          </a:p>
        </p:txBody>
      </p:sp>
      <p:sp>
        <p:nvSpPr>
          <p:cNvPr id="51" name="テキスト ボックス 50">
            <a:extLst>
              <a:ext uri="{FF2B5EF4-FFF2-40B4-BE49-F238E27FC236}">
                <a16:creationId xmlns:a16="http://schemas.microsoft.com/office/drawing/2014/main" id="{AE562C3D-5432-95EA-A188-F68827C8754C}"/>
              </a:ext>
            </a:extLst>
          </p:cNvPr>
          <p:cNvSpPr txBox="1"/>
          <p:nvPr/>
        </p:nvSpPr>
        <p:spPr>
          <a:xfrm>
            <a:off x="7505993" y="3500574"/>
            <a:ext cx="1525149" cy="523220"/>
          </a:xfrm>
          <a:prstGeom prst="rect">
            <a:avLst/>
          </a:prstGeom>
          <a:noFill/>
        </p:spPr>
        <p:txBody>
          <a:bodyPr wrap="square" rtlCol="0">
            <a:spAutoFit/>
          </a:bodyPr>
          <a:lstStyle/>
          <a:p>
            <a:r>
              <a:rPr lang="en-US" altLang="ja-JP" sz="1400" dirty="0">
                <a:solidFill>
                  <a:schemeClr val="bg1"/>
                </a:solidFill>
                <a:latin typeface="AR P丸ゴシック体E" panose="020F0900000000000000" pitchFamily="50" charset="-128"/>
                <a:ea typeface="AR P丸ゴシック体E" panose="020F0900000000000000" pitchFamily="50" charset="-128"/>
              </a:rPr>
              <a:t>SHIMANO</a:t>
            </a:r>
          </a:p>
          <a:p>
            <a:r>
              <a:rPr lang="ja-JP" altLang="en-US" sz="1400" dirty="0">
                <a:solidFill>
                  <a:schemeClr val="bg1"/>
                </a:solidFill>
                <a:latin typeface="AR P丸ゴシック体E" panose="020F0900000000000000" pitchFamily="50" charset="-128"/>
                <a:ea typeface="AR P丸ゴシック体E" panose="020F0900000000000000" pitchFamily="50" charset="-128"/>
              </a:rPr>
              <a:t>直営店の誘致？</a:t>
            </a:r>
            <a:endParaRPr lang="en-US" altLang="ja-JP" sz="1400" dirty="0">
              <a:solidFill>
                <a:schemeClr val="bg1"/>
              </a:solidFill>
              <a:latin typeface="AR P丸ゴシック体E" panose="020F0900000000000000" pitchFamily="50" charset="-128"/>
              <a:ea typeface="AR P丸ゴシック体E" panose="020F0900000000000000" pitchFamily="50" charset="-128"/>
            </a:endParaRPr>
          </a:p>
        </p:txBody>
      </p:sp>
      <p:cxnSp>
        <p:nvCxnSpPr>
          <p:cNvPr id="55" name="直線コネクタ 54">
            <a:extLst>
              <a:ext uri="{FF2B5EF4-FFF2-40B4-BE49-F238E27FC236}">
                <a16:creationId xmlns:a16="http://schemas.microsoft.com/office/drawing/2014/main" id="{1022AEF5-11E3-A646-8A29-E209D102944E}"/>
              </a:ext>
            </a:extLst>
          </p:cNvPr>
          <p:cNvCxnSpPr>
            <a:cxnSpLocks/>
          </p:cNvCxnSpPr>
          <p:nvPr/>
        </p:nvCxnSpPr>
        <p:spPr>
          <a:xfrm>
            <a:off x="399976" y="3692867"/>
            <a:ext cx="518034" cy="332168"/>
          </a:xfrm>
          <a:prstGeom prst="line">
            <a:avLst/>
          </a:prstGeom>
          <a:ln>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61" name="図 60" descr="ロゴ, アイコン&#10;&#10;AI によって生成されたコンテンツは間違っている可能性があります。">
            <a:extLst>
              <a:ext uri="{FF2B5EF4-FFF2-40B4-BE49-F238E27FC236}">
                <a16:creationId xmlns:a16="http://schemas.microsoft.com/office/drawing/2014/main" id="{F07F9E50-5224-06FC-0EA1-AB26F158B9C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2092864">
            <a:off x="333844" y="3308522"/>
            <a:ext cx="742435" cy="411521"/>
          </a:xfrm>
          <a:prstGeom prst="rect">
            <a:avLst/>
          </a:prstGeom>
        </p:spPr>
      </p:pic>
      <p:pic>
        <p:nvPicPr>
          <p:cNvPr id="63" name="図 62" descr="ロゴ&#10;&#10;AI によって生成されたコンテンツは間違っている可能性があります。">
            <a:extLst>
              <a:ext uri="{FF2B5EF4-FFF2-40B4-BE49-F238E27FC236}">
                <a16:creationId xmlns:a16="http://schemas.microsoft.com/office/drawing/2014/main" id="{371C5E8E-C7ED-E318-0691-161CD617B51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flipH="1">
            <a:off x="5803369" y="3631004"/>
            <a:ext cx="316692" cy="207377"/>
          </a:xfrm>
          <a:prstGeom prst="rect">
            <a:avLst/>
          </a:prstGeom>
        </p:spPr>
      </p:pic>
      <p:sp>
        <p:nvSpPr>
          <p:cNvPr id="65" name="テキスト ボックス 64">
            <a:extLst>
              <a:ext uri="{FF2B5EF4-FFF2-40B4-BE49-F238E27FC236}">
                <a16:creationId xmlns:a16="http://schemas.microsoft.com/office/drawing/2014/main" id="{5E2DEE60-CF27-2937-9750-924DD09AADAE}"/>
              </a:ext>
            </a:extLst>
          </p:cNvPr>
          <p:cNvSpPr txBox="1"/>
          <p:nvPr/>
        </p:nvSpPr>
        <p:spPr>
          <a:xfrm>
            <a:off x="5836502" y="3779951"/>
            <a:ext cx="957748" cy="230832"/>
          </a:xfrm>
          <a:prstGeom prst="rect">
            <a:avLst/>
          </a:prstGeom>
          <a:noFill/>
        </p:spPr>
        <p:txBody>
          <a:bodyPr wrap="square" rtlCol="0">
            <a:spAutoFit/>
          </a:bodyPr>
          <a:lstStyle/>
          <a:p>
            <a:pPr algn="l"/>
            <a:r>
              <a:rPr lang="ja-JP" altLang="en-US" sz="900" dirty="0">
                <a:solidFill>
                  <a:srgbClr val="2A2A2A"/>
                </a:solidFill>
                <a:latin typeface="AR P丸ゴシック体E" panose="020F0900000000000000" pitchFamily="50" charset="-128"/>
                <a:ea typeface="AR P丸ゴシック体E" panose="020F0900000000000000" pitchFamily="50" charset="-128"/>
              </a:rPr>
              <a:t>もことやま山荘</a:t>
            </a:r>
            <a:endParaRPr lang="ja-JP" altLang="en-US" sz="900" i="0" dirty="0">
              <a:solidFill>
                <a:srgbClr val="2A2A2A"/>
              </a:solidFill>
              <a:effectLst/>
              <a:latin typeface="AR P丸ゴシック体E" panose="020F0900000000000000" pitchFamily="50" charset="-128"/>
              <a:ea typeface="AR P丸ゴシック体E" panose="020F0900000000000000" pitchFamily="50" charset="-128"/>
            </a:endParaRPr>
          </a:p>
        </p:txBody>
      </p:sp>
    </p:spTree>
    <p:extLst>
      <p:ext uri="{BB962C8B-B14F-4D97-AF65-F5344CB8AC3E}">
        <p14:creationId xmlns:p14="http://schemas.microsoft.com/office/powerpoint/2010/main" val="1125838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0759FB0C-A320-7309-08C8-5F658CEFE9F4}"/>
              </a:ext>
            </a:extLst>
          </p:cNvPr>
          <p:cNvPicPr>
            <a:picLocks noChangeAspect="1"/>
          </p:cNvPicPr>
          <p:nvPr/>
        </p:nvPicPr>
        <p:blipFill>
          <a:blip r:embed="rId2"/>
          <a:stretch>
            <a:fillRect/>
          </a:stretch>
        </p:blipFill>
        <p:spPr>
          <a:xfrm>
            <a:off x="403124" y="176981"/>
            <a:ext cx="11346424" cy="6580938"/>
          </a:xfrm>
          <a:prstGeom prst="rect">
            <a:avLst/>
          </a:prstGeom>
        </p:spPr>
      </p:pic>
    </p:spTree>
    <p:extLst>
      <p:ext uri="{BB962C8B-B14F-4D97-AF65-F5344CB8AC3E}">
        <p14:creationId xmlns:p14="http://schemas.microsoft.com/office/powerpoint/2010/main" val="1451127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直線コネクタ 43">
            <a:extLst>
              <a:ext uri="{FF2B5EF4-FFF2-40B4-BE49-F238E27FC236}">
                <a16:creationId xmlns:a16="http://schemas.microsoft.com/office/drawing/2014/main" id="{03DE10DE-789D-93F0-C117-4DDC3D626869}"/>
              </a:ext>
            </a:extLst>
          </p:cNvPr>
          <p:cNvCxnSpPr>
            <a:cxnSpLocks/>
          </p:cNvCxnSpPr>
          <p:nvPr/>
        </p:nvCxnSpPr>
        <p:spPr>
          <a:xfrm>
            <a:off x="3082981" y="2503158"/>
            <a:ext cx="7910139" cy="0"/>
          </a:xfrm>
          <a:prstGeom prst="line">
            <a:avLst/>
          </a:prstGeom>
          <a:ln w="5715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65" name="直線コネクタ 64">
            <a:extLst>
              <a:ext uri="{FF2B5EF4-FFF2-40B4-BE49-F238E27FC236}">
                <a16:creationId xmlns:a16="http://schemas.microsoft.com/office/drawing/2014/main" id="{38D3E75A-168F-7BF8-F4C2-CD208C1E78B5}"/>
              </a:ext>
            </a:extLst>
          </p:cNvPr>
          <p:cNvCxnSpPr>
            <a:cxnSpLocks/>
            <a:stCxn id="59" idx="1"/>
          </p:cNvCxnSpPr>
          <p:nvPr/>
        </p:nvCxnSpPr>
        <p:spPr>
          <a:xfrm flipH="1" flipV="1">
            <a:off x="5601867" y="4484063"/>
            <a:ext cx="2698439" cy="73310"/>
          </a:xfrm>
          <a:prstGeom prst="line">
            <a:avLst/>
          </a:prstGeom>
          <a:ln w="38100">
            <a:solidFill>
              <a:srgbClr val="008000"/>
            </a:solidFill>
          </a:ln>
        </p:spPr>
        <p:style>
          <a:lnRef idx="2">
            <a:schemeClr val="accent1"/>
          </a:lnRef>
          <a:fillRef idx="0">
            <a:schemeClr val="accent1"/>
          </a:fillRef>
          <a:effectRef idx="1">
            <a:schemeClr val="accent1"/>
          </a:effectRef>
          <a:fontRef idx="minor">
            <a:schemeClr val="tx1"/>
          </a:fontRef>
        </p:style>
      </p:cxnSp>
      <p:sp>
        <p:nvSpPr>
          <p:cNvPr id="53" name="円弧 52">
            <a:extLst>
              <a:ext uri="{FF2B5EF4-FFF2-40B4-BE49-F238E27FC236}">
                <a16:creationId xmlns:a16="http://schemas.microsoft.com/office/drawing/2014/main" id="{8F3F0753-FF30-4D07-D20C-66D69105DE39}"/>
              </a:ext>
            </a:extLst>
          </p:cNvPr>
          <p:cNvSpPr/>
          <p:nvPr/>
        </p:nvSpPr>
        <p:spPr>
          <a:xfrm rot="5746310">
            <a:off x="4870751" y="1681667"/>
            <a:ext cx="1179206" cy="1803835"/>
          </a:xfrm>
          <a:prstGeom prst="arc">
            <a:avLst>
              <a:gd name="adj1" fmla="val 15780861"/>
              <a:gd name="adj2" fmla="val 209340"/>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49" name="円弧 48">
            <a:extLst>
              <a:ext uri="{FF2B5EF4-FFF2-40B4-BE49-F238E27FC236}">
                <a16:creationId xmlns:a16="http://schemas.microsoft.com/office/drawing/2014/main" id="{0D63297D-B068-0998-9B0F-A7F1F548544C}"/>
              </a:ext>
            </a:extLst>
          </p:cNvPr>
          <p:cNvSpPr/>
          <p:nvPr/>
        </p:nvSpPr>
        <p:spPr>
          <a:xfrm rot="11197762">
            <a:off x="4082149" y="1262693"/>
            <a:ext cx="1278860" cy="1880642"/>
          </a:xfrm>
          <a:prstGeom prst="arc">
            <a:avLst>
              <a:gd name="adj1" fmla="val 15780861"/>
              <a:gd name="adj2" fmla="val 209340"/>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5" name="タイトル 1">
            <a:extLst>
              <a:ext uri="{FF2B5EF4-FFF2-40B4-BE49-F238E27FC236}">
                <a16:creationId xmlns:a16="http://schemas.microsoft.com/office/drawing/2014/main" id="{FD0FBD0F-BDAC-923E-62A3-365868E4F4DC}"/>
              </a:ext>
            </a:extLst>
          </p:cNvPr>
          <p:cNvSpPr txBox="1">
            <a:spLocks/>
          </p:cNvSpPr>
          <p:nvPr/>
        </p:nvSpPr>
        <p:spPr>
          <a:xfrm>
            <a:off x="660400" y="355601"/>
            <a:ext cx="10515600" cy="447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観光戦略と公共交通の連携②ー白滝・丸瀬布エリア：ー</a:t>
            </a:r>
            <a:r>
              <a:rPr lang="ja-JP" altLang="en-US" sz="2000" dirty="0">
                <a:solidFill>
                  <a:srgbClr val="196B24"/>
                </a:solidFill>
                <a:latin typeface="AR P丸ゴシック体E" panose="020F0900000000000000" pitchFamily="50" charset="-128"/>
                <a:ea typeface="AR P丸ゴシック体E" panose="020F0900000000000000" pitchFamily="50" charset="-128"/>
              </a:rPr>
              <a:t>世界的価値を持つジオを観光に</a:t>
            </a:r>
            <a:r>
              <a:rPr lang="ja-JP" altLang="en-US" sz="2000" dirty="0">
                <a:latin typeface="AR P丸ゴシック体E" panose="020F0900000000000000" pitchFamily="50" charset="-128"/>
                <a:ea typeface="AR P丸ゴシック体E" panose="020F0900000000000000" pitchFamily="50" charset="-128"/>
              </a:rPr>
              <a:t>ー</a:t>
            </a:r>
            <a:endParaRPr lang="ja-JP" altLang="en-US" sz="2400" dirty="0">
              <a:latin typeface="AR P丸ゴシック体E" panose="020F0900000000000000" pitchFamily="50" charset="-128"/>
              <a:ea typeface="AR P丸ゴシック体E" panose="020F0900000000000000" pitchFamily="50" charset="-128"/>
            </a:endParaRPr>
          </a:p>
        </p:txBody>
      </p:sp>
      <p:sp>
        <p:nvSpPr>
          <p:cNvPr id="9" name="テキスト ボックス 8">
            <a:extLst>
              <a:ext uri="{FF2B5EF4-FFF2-40B4-BE49-F238E27FC236}">
                <a16:creationId xmlns:a16="http://schemas.microsoft.com/office/drawing/2014/main" id="{49730596-E0AF-8771-5118-12DAF6D36A14}"/>
              </a:ext>
            </a:extLst>
          </p:cNvPr>
          <p:cNvSpPr txBox="1"/>
          <p:nvPr/>
        </p:nvSpPr>
        <p:spPr>
          <a:xfrm>
            <a:off x="660400" y="914400"/>
            <a:ext cx="10332720" cy="276999"/>
          </a:xfrm>
          <a:prstGeom prst="rect">
            <a:avLst/>
          </a:prstGeom>
          <a:noFill/>
        </p:spPr>
        <p:txBody>
          <a:bodyPr wrap="square">
            <a:spAutoFit/>
          </a:bodyPr>
          <a:lstStyle/>
          <a:p>
            <a:pPr marL="0" indent="0">
              <a:buNone/>
            </a:pPr>
            <a:r>
              <a:rPr kumimoji="1" lang="ja-JP" altLang="en-US" sz="1200" b="1" dirty="0"/>
              <a:t>黒曜石国宝指定＆地域ジオの「独自性」を</a:t>
            </a:r>
            <a:r>
              <a:rPr lang="ja-JP" altLang="en-US" sz="1200" b="1" dirty="0"/>
              <a:t>国際的ステージにする</a:t>
            </a:r>
            <a:r>
              <a:rPr lang="ja-JP" altLang="en-US" sz="1200" b="1" dirty="0">
                <a:solidFill>
                  <a:srgbClr val="FF0000"/>
                </a:solidFill>
              </a:rPr>
              <a:t>「白滝・支湧別リノベーション計画」</a:t>
            </a:r>
            <a:r>
              <a:rPr lang="ja-JP" altLang="en-US" sz="1200" b="1" dirty="0"/>
              <a:t>と町営バス・福祉バス・スクールバスの活用。</a:t>
            </a:r>
            <a:endParaRPr lang="en-US" altLang="ja-JP" sz="1200" b="1" dirty="0"/>
          </a:p>
        </p:txBody>
      </p:sp>
      <p:pic>
        <p:nvPicPr>
          <p:cNvPr id="11" name="図 10" descr="ロゴ&#10;&#10;AI によって生成されたコンテンツは間違っている可能性があります。">
            <a:extLst>
              <a:ext uri="{FF2B5EF4-FFF2-40B4-BE49-F238E27FC236}">
                <a16:creationId xmlns:a16="http://schemas.microsoft.com/office/drawing/2014/main" id="{50169A44-19DC-AEE5-32BA-88C84F601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357" y="1204641"/>
            <a:ext cx="2113280" cy="1417320"/>
          </a:xfrm>
          <a:prstGeom prst="rect">
            <a:avLst/>
          </a:prstGeom>
        </p:spPr>
      </p:pic>
      <p:pic>
        <p:nvPicPr>
          <p:cNvPr id="13" name="図 12">
            <a:extLst>
              <a:ext uri="{FF2B5EF4-FFF2-40B4-BE49-F238E27FC236}">
                <a16:creationId xmlns:a16="http://schemas.microsoft.com/office/drawing/2014/main" id="{278D1743-2685-D6D5-1C6C-EAD87F6672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0480" y="1993317"/>
            <a:ext cx="2214880" cy="266667"/>
          </a:xfrm>
          <a:prstGeom prst="rect">
            <a:avLst/>
          </a:prstGeom>
        </p:spPr>
      </p:pic>
      <p:pic>
        <p:nvPicPr>
          <p:cNvPr id="15" name="図 14" descr="建物の前に立っている家&#10;&#10;AI によって生成されたコンテンツは間違っている可能性があります。">
            <a:extLst>
              <a:ext uri="{FF2B5EF4-FFF2-40B4-BE49-F238E27FC236}">
                <a16:creationId xmlns:a16="http://schemas.microsoft.com/office/drawing/2014/main" id="{4841C4D0-DCA9-45E8-6ADF-7AD193A09F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2628" y="1338019"/>
            <a:ext cx="1262154" cy="981675"/>
          </a:xfrm>
          <a:prstGeom prst="rect">
            <a:avLst/>
          </a:prstGeom>
        </p:spPr>
      </p:pic>
      <p:pic>
        <p:nvPicPr>
          <p:cNvPr id="17" name="図 16" descr="雪, 屋外, 人, スキー が含まれている画像&#10;&#10;AI によって生成されたコンテンツは間違っている可能性があります。">
            <a:extLst>
              <a:ext uri="{FF2B5EF4-FFF2-40B4-BE49-F238E27FC236}">
                <a16:creationId xmlns:a16="http://schemas.microsoft.com/office/drawing/2014/main" id="{6CC91379-CAC0-FC2C-22AC-7DB2813723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44580" y="3239551"/>
            <a:ext cx="1438403" cy="1177403"/>
          </a:xfrm>
          <a:prstGeom prst="rect">
            <a:avLst/>
          </a:prstGeom>
        </p:spPr>
      </p:pic>
      <p:pic>
        <p:nvPicPr>
          <p:cNvPr id="19" name="図 18" descr="ロゴ&#10;&#10;AI によって生成されたコンテンツは間違っている可能性があります。">
            <a:extLst>
              <a:ext uri="{FF2B5EF4-FFF2-40B4-BE49-F238E27FC236}">
                <a16:creationId xmlns:a16="http://schemas.microsoft.com/office/drawing/2014/main" id="{049D7B2D-55D4-4005-4E1D-DC8331E91A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 y="3239552"/>
            <a:ext cx="1191332" cy="1191332"/>
          </a:xfrm>
          <a:prstGeom prst="rect">
            <a:avLst/>
          </a:prstGeom>
        </p:spPr>
      </p:pic>
      <p:pic>
        <p:nvPicPr>
          <p:cNvPr id="21" name="図 20" descr="テキスト&#10;&#10;AI によって生成されたコンテンツは間違っている可能性があります。">
            <a:extLst>
              <a:ext uri="{FF2B5EF4-FFF2-40B4-BE49-F238E27FC236}">
                <a16:creationId xmlns:a16="http://schemas.microsoft.com/office/drawing/2014/main" id="{73E07475-9E00-4B7F-0484-D1CDBBC660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333" y="4444002"/>
            <a:ext cx="1187380" cy="934072"/>
          </a:xfrm>
          <a:prstGeom prst="rect">
            <a:avLst/>
          </a:prstGeom>
        </p:spPr>
      </p:pic>
      <p:pic>
        <p:nvPicPr>
          <p:cNvPr id="27" name="図 26" descr="山で馬に乗る人&#10;&#10;AI によって生成されたコンテンツは間違っている可能性があります。">
            <a:extLst>
              <a:ext uri="{FF2B5EF4-FFF2-40B4-BE49-F238E27FC236}">
                <a16:creationId xmlns:a16="http://schemas.microsoft.com/office/drawing/2014/main" id="{BC4721E8-A3E3-6A9A-711D-D4F0A28562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5357" y="5478773"/>
            <a:ext cx="1191332" cy="923650"/>
          </a:xfrm>
          <a:prstGeom prst="rect">
            <a:avLst/>
          </a:prstGeom>
        </p:spPr>
      </p:pic>
      <p:pic>
        <p:nvPicPr>
          <p:cNvPr id="29" name="図 28" descr="馬に乗る人々&#10;&#10;AI によって生成されたコンテンツは間違っている可能性があります。">
            <a:extLst>
              <a:ext uri="{FF2B5EF4-FFF2-40B4-BE49-F238E27FC236}">
                <a16:creationId xmlns:a16="http://schemas.microsoft.com/office/drawing/2014/main" id="{4B3D362A-130E-5AA9-8081-BF99DBBFA16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54007" y="5377403"/>
            <a:ext cx="1403325" cy="1011902"/>
          </a:xfrm>
          <a:prstGeom prst="rect">
            <a:avLst/>
          </a:prstGeom>
        </p:spPr>
      </p:pic>
      <p:sp>
        <p:nvSpPr>
          <p:cNvPr id="32" name="テキスト ボックス 31">
            <a:extLst>
              <a:ext uri="{FF2B5EF4-FFF2-40B4-BE49-F238E27FC236}">
                <a16:creationId xmlns:a16="http://schemas.microsoft.com/office/drawing/2014/main" id="{81572218-8737-CF05-9E16-E70C0738964B}"/>
              </a:ext>
            </a:extLst>
          </p:cNvPr>
          <p:cNvSpPr txBox="1"/>
          <p:nvPr/>
        </p:nvSpPr>
        <p:spPr>
          <a:xfrm>
            <a:off x="457200" y="2412818"/>
            <a:ext cx="2625781" cy="1054135"/>
          </a:xfrm>
          <a:prstGeom prst="rect">
            <a:avLst/>
          </a:prstGeom>
          <a:noFill/>
        </p:spPr>
        <p:txBody>
          <a:bodyPr wrap="square" rtlCol="0">
            <a:spAutoFit/>
          </a:bodyPr>
          <a:lstStyle/>
          <a:p>
            <a:r>
              <a:rPr kumimoji="1" lang="ja-JP" altLang="en-US" sz="1050" b="1" dirty="0"/>
              <a:t>大雪山系を背後に持つ天狗平は、他の地域にない独自のアクテビティで国際的関心を呼ぶことができる。</a:t>
            </a:r>
            <a:r>
              <a:rPr kumimoji="1" lang="ja-JP" altLang="en-US" sz="1050" dirty="0"/>
              <a:t>（上から、</a:t>
            </a:r>
            <a:r>
              <a:rPr kumimoji="1" lang="en-US" altLang="ja-JP" sz="1050" dirty="0"/>
              <a:t>CAT</a:t>
            </a:r>
            <a:r>
              <a:rPr kumimoji="1" lang="ja-JP" altLang="en-US" sz="1050" dirty="0"/>
              <a:t>スキー、トレールラン、ホース・エンデューロ）</a:t>
            </a:r>
            <a:endParaRPr kumimoji="1" lang="en-US" altLang="ja-JP" sz="1050" dirty="0"/>
          </a:p>
          <a:p>
            <a:endParaRPr kumimoji="1" lang="ja-JP" altLang="en-US" sz="1000" dirty="0"/>
          </a:p>
        </p:txBody>
      </p:sp>
      <p:sp>
        <p:nvSpPr>
          <p:cNvPr id="33" name="テキスト ボックス 32">
            <a:extLst>
              <a:ext uri="{FF2B5EF4-FFF2-40B4-BE49-F238E27FC236}">
                <a16:creationId xmlns:a16="http://schemas.microsoft.com/office/drawing/2014/main" id="{E650FBD7-F91A-FD94-FF08-92F7C4A29EB5}"/>
              </a:ext>
            </a:extLst>
          </p:cNvPr>
          <p:cNvSpPr txBox="1"/>
          <p:nvPr/>
        </p:nvSpPr>
        <p:spPr>
          <a:xfrm>
            <a:off x="4997227" y="4793634"/>
            <a:ext cx="1759801" cy="577081"/>
          </a:xfrm>
          <a:prstGeom prst="rect">
            <a:avLst/>
          </a:prstGeom>
          <a:noFill/>
        </p:spPr>
        <p:txBody>
          <a:bodyPr wrap="square" rtlCol="0">
            <a:spAutoFit/>
          </a:bodyPr>
          <a:lstStyle/>
          <a:p>
            <a:r>
              <a:rPr kumimoji="1" lang="en-US" altLang="ja-JP" sz="1050" dirty="0"/>
              <a:t>360</a:t>
            </a:r>
            <a:r>
              <a:rPr kumimoji="1" lang="ja-JP" altLang="en-US" sz="1050" dirty="0"/>
              <a:t>度のパノラマを持つ</a:t>
            </a:r>
            <a:r>
              <a:rPr kumimoji="1" lang="ja-JP" altLang="en-US" sz="1050" dirty="0">
                <a:latin typeface="AR P丸ゴシック体E" panose="020F0900000000000000" pitchFamily="50" charset="-128"/>
                <a:ea typeface="AR P丸ゴシック体E" panose="020F0900000000000000" pitchFamily="50" charset="-128"/>
              </a:rPr>
              <a:t>太平高原、太平ジオパークロード</a:t>
            </a:r>
            <a:endParaRPr kumimoji="1" lang="ja-JP" altLang="en-US" sz="1000" dirty="0">
              <a:latin typeface="AR P丸ゴシック体E" panose="020F0900000000000000" pitchFamily="50" charset="-128"/>
              <a:ea typeface="AR P丸ゴシック体E" panose="020F0900000000000000" pitchFamily="50" charset="-128"/>
            </a:endParaRPr>
          </a:p>
        </p:txBody>
      </p:sp>
      <p:pic>
        <p:nvPicPr>
          <p:cNvPr id="35" name="図 34" descr="森の中の建物&#10;&#10;AI によって生成されたコンテンツは間違っている可能性があります。">
            <a:extLst>
              <a:ext uri="{FF2B5EF4-FFF2-40B4-BE49-F238E27FC236}">
                <a16:creationId xmlns:a16="http://schemas.microsoft.com/office/drawing/2014/main" id="{CFAD4733-CAF2-1555-F72B-0544F5EB757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68897" y="4090741"/>
            <a:ext cx="1407129" cy="953402"/>
          </a:xfrm>
          <a:prstGeom prst="rect">
            <a:avLst/>
          </a:prstGeom>
        </p:spPr>
      </p:pic>
      <p:pic>
        <p:nvPicPr>
          <p:cNvPr id="40" name="図 39">
            <a:extLst>
              <a:ext uri="{FF2B5EF4-FFF2-40B4-BE49-F238E27FC236}">
                <a16:creationId xmlns:a16="http://schemas.microsoft.com/office/drawing/2014/main" id="{7C035360-C286-E73F-ACF2-82A2921DB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3073" y="1993317"/>
            <a:ext cx="2214880" cy="266667"/>
          </a:xfrm>
          <a:prstGeom prst="rect">
            <a:avLst/>
          </a:prstGeom>
        </p:spPr>
      </p:pic>
      <p:pic>
        <p:nvPicPr>
          <p:cNvPr id="41" name="図 40">
            <a:extLst>
              <a:ext uri="{FF2B5EF4-FFF2-40B4-BE49-F238E27FC236}">
                <a16:creationId xmlns:a16="http://schemas.microsoft.com/office/drawing/2014/main" id="{7212705F-4E2A-A405-00B8-0DCD574972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490" y="1993317"/>
            <a:ext cx="2214880" cy="266667"/>
          </a:xfrm>
          <a:prstGeom prst="rect">
            <a:avLst/>
          </a:prstGeom>
        </p:spPr>
      </p:pic>
      <p:pic>
        <p:nvPicPr>
          <p:cNvPr id="42" name="図 41">
            <a:extLst>
              <a:ext uri="{FF2B5EF4-FFF2-40B4-BE49-F238E27FC236}">
                <a16:creationId xmlns:a16="http://schemas.microsoft.com/office/drawing/2014/main" id="{D1B5A580-E36A-034A-CAB9-064EF45AE5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8240" y="1993317"/>
            <a:ext cx="2214880" cy="266667"/>
          </a:xfrm>
          <a:prstGeom prst="rect">
            <a:avLst/>
          </a:prstGeom>
        </p:spPr>
      </p:pic>
      <p:pic>
        <p:nvPicPr>
          <p:cNvPr id="51" name="図 50" descr="建物の前の広場&#10;&#10;AI によって生成されたコンテンツは間違っている可能性があります。">
            <a:extLst>
              <a:ext uri="{FF2B5EF4-FFF2-40B4-BE49-F238E27FC236}">
                <a16:creationId xmlns:a16="http://schemas.microsoft.com/office/drawing/2014/main" id="{2A2C1F37-7116-1FAD-3021-21603D9BC33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34960" y="2730366"/>
            <a:ext cx="983346" cy="738915"/>
          </a:xfrm>
          <a:prstGeom prst="rect">
            <a:avLst/>
          </a:prstGeom>
        </p:spPr>
      </p:pic>
      <p:pic>
        <p:nvPicPr>
          <p:cNvPr id="59" name="図 58" descr="鉄道を走っている蒸気機関車&#10;&#10;AI によって生成されたコンテンツは間違っている可能性があります。">
            <a:extLst>
              <a:ext uri="{FF2B5EF4-FFF2-40B4-BE49-F238E27FC236}">
                <a16:creationId xmlns:a16="http://schemas.microsoft.com/office/drawing/2014/main" id="{1A674572-61B4-0314-A7D6-2B84F8867A9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00306" y="4081284"/>
            <a:ext cx="1430867" cy="952177"/>
          </a:xfrm>
          <a:prstGeom prst="rect">
            <a:avLst/>
          </a:prstGeom>
        </p:spPr>
      </p:pic>
      <p:sp>
        <p:nvSpPr>
          <p:cNvPr id="60" name="円弧 59">
            <a:extLst>
              <a:ext uri="{FF2B5EF4-FFF2-40B4-BE49-F238E27FC236}">
                <a16:creationId xmlns:a16="http://schemas.microsoft.com/office/drawing/2014/main" id="{10AC5C37-324A-5704-A503-05BC1FE3D7BA}"/>
              </a:ext>
            </a:extLst>
          </p:cNvPr>
          <p:cNvSpPr/>
          <p:nvPr/>
        </p:nvSpPr>
        <p:spPr>
          <a:xfrm rot="5218175">
            <a:off x="5378645" y="225060"/>
            <a:ext cx="1379230" cy="5179604"/>
          </a:xfrm>
          <a:prstGeom prst="arc">
            <a:avLst>
              <a:gd name="adj1" fmla="val 16120643"/>
              <a:gd name="adj2" fmla="val 209340"/>
            </a:avLst>
          </a:prstGeom>
          <a:ln w="38100">
            <a:solidFill>
              <a:srgbClr val="00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61" name="円弧 60">
            <a:extLst>
              <a:ext uri="{FF2B5EF4-FFF2-40B4-BE49-F238E27FC236}">
                <a16:creationId xmlns:a16="http://schemas.microsoft.com/office/drawing/2014/main" id="{E887C402-CCC6-228D-7686-2F870B028F23}"/>
              </a:ext>
            </a:extLst>
          </p:cNvPr>
          <p:cNvSpPr/>
          <p:nvPr/>
        </p:nvSpPr>
        <p:spPr>
          <a:xfrm rot="16200000">
            <a:off x="5412177" y="3239732"/>
            <a:ext cx="1234521" cy="1759800"/>
          </a:xfrm>
          <a:prstGeom prst="arc">
            <a:avLst>
              <a:gd name="adj1" fmla="val 15780861"/>
              <a:gd name="adj2" fmla="val 209340"/>
            </a:avLst>
          </a:prstGeom>
          <a:ln w="38100">
            <a:solidFill>
              <a:srgbClr val="008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pic>
        <p:nvPicPr>
          <p:cNvPr id="39" name="図 38" descr="草の上にある山&#10;&#10;AI によって生成されたコンテンツは間違っている可能性があります。">
            <a:extLst>
              <a:ext uri="{FF2B5EF4-FFF2-40B4-BE49-F238E27FC236}">
                <a16:creationId xmlns:a16="http://schemas.microsoft.com/office/drawing/2014/main" id="{78525FE1-3DAC-4664-E1DF-1606E726568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72324" y="3874163"/>
            <a:ext cx="1648383" cy="887620"/>
          </a:xfrm>
          <a:prstGeom prst="rect">
            <a:avLst/>
          </a:prstGeom>
        </p:spPr>
      </p:pic>
      <p:cxnSp>
        <p:nvCxnSpPr>
          <p:cNvPr id="63" name="直線コネクタ 62">
            <a:extLst>
              <a:ext uri="{FF2B5EF4-FFF2-40B4-BE49-F238E27FC236}">
                <a16:creationId xmlns:a16="http://schemas.microsoft.com/office/drawing/2014/main" id="{C8A360D1-2B20-FC44-CBC6-B03C26B2C96E}"/>
              </a:ext>
            </a:extLst>
          </p:cNvPr>
          <p:cNvCxnSpPr>
            <a:cxnSpLocks/>
            <a:stCxn id="31" idx="2"/>
          </p:cNvCxnSpPr>
          <p:nvPr/>
        </p:nvCxnSpPr>
        <p:spPr>
          <a:xfrm>
            <a:off x="8851017" y="2218452"/>
            <a:ext cx="18058" cy="1862832"/>
          </a:xfrm>
          <a:prstGeom prst="line">
            <a:avLst/>
          </a:prstGeom>
          <a:ln w="381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7" name="直線コネクタ 66">
            <a:extLst>
              <a:ext uri="{FF2B5EF4-FFF2-40B4-BE49-F238E27FC236}">
                <a16:creationId xmlns:a16="http://schemas.microsoft.com/office/drawing/2014/main" id="{ED906621-A624-E61F-B910-761D2B40B8B9}"/>
              </a:ext>
            </a:extLst>
          </p:cNvPr>
          <p:cNvCxnSpPr>
            <a:cxnSpLocks/>
            <a:stCxn id="53" idx="0"/>
          </p:cNvCxnSpPr>
          <p:nvPr/>
        </p:nvCxnSpPr>
        <p:spPr>
          <a:xfrm>
            <a:off x="6353264" y="2564665"/>
            <a:ext cx="2653757" cy="5945"/>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直線コネクタ 73">
            <a:extLst>
              <a:ext uri="{FF2B5EF4-FFF2-40B4-BE49-F238E27FC236}">
                <a16:creationId xmlns:a16="http://schemas.microsoft.com/office/drawing/2014/main" id="{1D05EC31-308E-686A-4689-F637D3AE0FD4}"/>
              </a:ext>
            </a:extLst>
          </p:cNvPr>
          <p:cNvCxnSpPr>
            <a:cxnSpLocks/>
          </p:cNvCxnSpPr>
          <p:nvPr/>
        </p:nvCxnSpPr>
        <p:spPr>
          <a:xfrm flipV="1">
            <a:off x="9000867" y="2126650"/>
            <a:ext cx="0" cy="438015"/>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直線コネクタ 75">
            <a:extLst>
              <a:ext uri="{FF2B5EF4-FFF2-40B4-BE49-F238E27FC236}">
                <a16:creationId xmlns:a16="http://schemas.microsoft.com/office/drawing/2014/main" id="{CDB94D2F-BCA2-4929-E0E5-3E1E29A5399F}"/>
              </a:ext>
            </a:extLst>
          </p:cNvPr>
          <p:cNvCxnSpPr>
            <a:cxnSpLocks/>
          </p:cNvCxnSpPr>
          <p:nvPr/>
        </p:nvCxnSpPr>
        <p:spPr>
          <a:xfrm flipV="1">
            <a:off x="8621306" y="2606627"/>
            <a:ext cx="2371814" cy="8511"/>
          </a:xfrm>
          <a:prstGeom prst="line">
            <a:avLst/>
          </a:prstGeom>
          <a:ln w="38100">
            <a:solidFill>
              <a:srgbClr val="008000"/>
            </a:solidFill>
          </a:ln>
        </p:spPr>
        <p:style>
          <a:lnRef idx="2">
            <a:schemeClr val="accent1"/>
          </a:lnRef>
          <a:fillRef idx="0">
            <a:schemeClr val="accent1"/>
          </a:fillRef>
          <a:effectRef idx="1">
            <a:schemeClr val="accent1"/>
          </a:effectRef>
          <a:fontRef idx="minor">
            <a:schemeClr val="tx1"/>
          </a:fontRef>
        </p:style>
      </p:cxnSp>
      <p:pic>
        <p:nvPicPr>
          <p:cNvPr id="31" name="図 30" descr="電車と建物&#10;&#10;AI によって生成されたコンテンツは間違っている可能性があります。">
            <a:extLst>
              <a:ext uri="{FF2B5EF4-FFF2-40B4-BE49-F238E27FC236}">
                <a16:creationId xmlns:a16="http://schemas.microsoft.com/office/drawing/2014/main" id="{11F89325-9966-F38C-23AC-CFB606E24FE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240522" y="1236777"/>
            <a:ext cx="1220989" cy="981675"/>
          </a:xfrm>
          <a:prstGeom prst="rect">
            <a:avLst/>
          </a:prstGeom>
        </p:spPr>
      </p:pic>
      <p:pic>
        <p:nvPicPr>
          <p:cNvPr id="88" name="図 87" descr="草の上にいろいろな家&#10;&#10;AI によって生成されたコンテンツは間違っている可能性があります。">
            <a:extLst>
              <a:ext uri="{FF2B5EF4-FFF2-40B4-BE49-F238E27FC236}">
                <a16:creationId xmlns:a16="http://schemas.microsoft.com/office/drawing/2014/main" id="{A31BF661-69B1-85E6-0F07-569409CF756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65581" y="2691202"/>
            <a:ext cx="780538" cy="624430"/>
          </a:xfrm>
          <a:prstGeom prst="rect">
            <a:avLst/>
          </a:prstGeom>
        </p:spPr>
      </p:pic>
      <p:pic>
        <p:nvPicPr>
          <p:cNvPr id="93" name="図 92"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32E59C50-2EF3-A263-0760-148D7EC7320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14384" y="2051594"/>
            <a:ext cx="1014234" cy="762703"/>
          </a:xfrm>
          <a:prstGeom prst="rect">
            <a:avLst/>
          </a:prstGeom>
        </p:spPr>
      </p:pic>
      <p:pic>
        <p:nvPicPr>
          <p:cNvPr id="97" name="図 96"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55C6CF5-5972-F4C1-D98A-5CEC10EE71A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200000">
            <a:off x="8178669" y="3262988"/>
            <a:ext cx="853856" cy="508898"/>
          </a:xfrm>
          <a:prstGeom prst="rect">
            <a:avLst/>
          </a:prstGeom>
        </p:spPr>
      </p:pic>
      <p:pic>
        <p:nvPicPr>
          <p:cNvPr id="99" name="図 9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3656775E-567A-0814-047A-BD498617F39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201499" y="3346219"/>
            <a:ext cx="844048" cy="503053"/>
          </a:xfrm>
          <a:prstGeom prst="rect">
            <a:avLst/>
          </a:prstGeom>
        </p:spPr>
      </p:pic>
      <p:pic>
        <p:nvPicPr>
          <p:cNvPr id="100" name="図 99"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048FC0A8-AC85-C764-D372-5F72856A2B2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364552" y="2126650"/>
            <a:ext cx="844048" cy="503053"/>
          </a:xfrm>
          <a:prstGeom prst="rect">
            <a:avLst/>
          </a:prstGeom>
        </p:spPr>
      </p:pic>
      <p:pic>
        <p:nvPicPr>
          <p:cNvPr id="102" name="図 101" descr="草の上にいる帽子をかぶった男性&#10;&#10;AI によって生成されたコンテンツは間違っている可能性があります。">
            <a:extLst>
              <a:ext uri="{FF2B5EF4-FFF2-40B4-BE49-F238E27FC236}">
                <a16:creationId xmlns:a16="http://schemas.microsoft.com/office/drawing/2014/main" id="{CB39D22F-2CD0-4455-9B65-F6855E78D9B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54007" y="4430072"/>
            <a:ext cx="1403325" cy="934213"/>
          </a:xfrm>
          <a:prstGeom prst="rect">
            <a:avLst/>
          </a:prstGeom>
        </p:spPr>
      </p:pic>
      <p:sp>
        <p:nvSpPr>
          <p:cNvPr id="112" name="テキスト ボックス 111">
            <a:extLst>
              <a:ext uri="{FF2B5EF4-FFF2-40B4-BE49-F238E27FC236}">
                <a16:creationId xmlns:a16="http://schemas.microsoft.com/office/drawing/2014/main" id="{9BED89F4-A2D0-87A4-5EC9-D999526585B9}"/>
              </a:ext>
            </a:extLst>
          </p:cNvPr>
          <p:cNvSpPr txBox="1"/>
          <p:nvPr/>
        </p:nvSpPr>
        <p:spPr>
          <a:xfrm>
            <a:off x="3134418" y="3337379"/>
            <a:ext cx="1265753" cy="738664"/>
          </a:xfrm>
          <a:prstGeom prst="rect">
            <a:avLst/>
          </a:prstGeom>
          <a:noFill/>
        </p:spPr>
        <p:txBody>
          <a:bodyPr wrap="square" rtlCol="0">
            <a:spAutoFit/>
          </a:bodyPr>
          <a:lstStyle/>
          <a:p>
            <a:r>
              <a:rPr kumimoji="1" lang="ja-JP" altLang="en-US" sz="1050" b="1" dirty="0"/>
              <a:t>天狗平の麓・支湧別地区</a:t>
            </a:r>
            <a:r>
              <a:rPr kumimoji="1" lang="ja-JP" altLang="en-US" sz="1050" dirty="0"/>
              <a:t>にはリノベーションできる資源が豊富にある。</a:t>
            </a:r>
            <a:endParaRPr kumimoji="1" lang="ja-JP" altLang="en-US" sz="1000" dirty="0"/>
          </a:p>
        </p:txBody>
      </p:sp>
      <p:pic>
        <p:nvPicPr>
          <p:cNvPr id="114" name="図 113" descr="屋外, 建物, 跡, 山 が含まれている画像&#10;&#10;AI によって生成されたコンテンツは間違っている可能性があります。">
            <a:extLst>
              <a:ext uri="{FF2B5EF4-FFF2-40B4-BE49-F238E27FC236}">
                <a16:creationId xmlns:a16="http://schemas.microsoft.com/office/drawing/2014/main" id="{C4AF9E52-FE1D-56E2-6615-C742A09E819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112359" y="5744935"/>
            <a:ext cx="993522" cy="644370"/>
          </a:xfrm>
          <a:prstGeom prst="rect">
            <a:avLst/>
          </a:prstGeom>
        </p:spPr>
      </p:pic>
      <p:pic>
        <p:nvPicPr>
          <p:cNvPr id="116" name="図 115" descr="草, 屋外, 建物, 記号 が含まれている画像&#10;&#10;AI によって生成されたコンテンツは間違っている可能性があります。">
            <a:extLst>
              <a:ext uri="{FF2B5EF4-FFF2-40B4-BE49-F238E27FC236}">
                <a16:creationId xmlns:a16="http://schemas.microsoft.com/office/drawing/2014/main" id="{F8D484F9-D51E-B378-644B-953135E442B7}"/>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962808" y="5392738"/>
            <a:ext cx="768512" cy="1018510"/>
          </a:xfrm>
          <a:prstGeom prst="rect">
            <a:avLst/>
          </a:prstGeom>
        </p:spPr>
      </p:pic>
      <p:pic>
        <p:nvPicPr>
          <p:cNvPr id="118" name="図 117" descr="家の庭&#10;&#10;AI によって生成されたコンテンツは間違っている可能性があります。">
            <a:extLst>
              <a:ext uri="{FF2B5EF4-FFF2-40B4-BE49-F238E27FC236}">
                <a16:creationId xmlns:a16="http://schemas.microsoft.com/office/drawing/2014/main" id="{CE8ECB54-32F2-6454-465A-0B0938BDF1D0}"/>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109827" y="4091029"/>
            <a:ext cx="901546" cy="640722"/>
          </a:xfrm>
          <a:prstGeom prst="rect">
            <a:avLst/>
          </a:prstGeom>
        </p:spPr>
      </p:pic>
      <p:pic>
        <p:nvPicPr>
          <p:cNvPr id="120" name="図 119" descr="建物の前の家&#10;&#10;AI によって生成されたコンテンツは間違っている可能性があります。">
            <a:extLst>
              <a:ext uri="{FF2B5EF4-FFF2-40B4-BE49-F238E27FC236}">
                <a16:creationId xmlns:a16="http://schemas.microsoft.com/office/drawing/2014/main" id="{52441E47-BC02-A60D-B58B-B045E2C10B3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051764" y="4092407"/>
            <a:ext cx="858799" cy="649093"/>
          </a:xfrm>
          <a:prstGeom prst="rect">
            <a:avLst/>
          </a:prstGeom>
        </p:spPr>
      </p:pic>
      <p:pic>
        <p:nvPicPr>
          <p:cNvPr id="124" name="図 123" descr="屋外, 草, フィールド, 古い が含まれている画像&#10;&#10;AI によって生成されたコンテンツは間違っている可能性があります。">
            <a:extLst>
              <a:ext uri="{FF2B5EF4-FFF2-40B4-BE49-F238E27FC236}">
                <a16:creationId xmlns:a16="http://schemas.microsoft.com/office/drawing/2014/main" id="{964F1874-4AF8-C1AD-E501-E197D33F36E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116438" y="4761028"/>
            <a:ext cx="1794125" cy="1004710"/>
          </a:xfrm>
          <a:prstGeom prst="rect">
            <a:avLst/>
          </a:prstGeom>
        </p:spPr>
      </p:pic>
      <p:pic>
        <p:nvPicPr>
          <p:cNvPr id="128" name="図 127" descr="雪の中を歩いている人&#10;&#10;AI によって生成されたコンテンツは間違っている可能性があります。">
            <a:extLst>
              <a:ext uri="{FF2B5EF4-FFF2-40B4-BE49-F238E27FC236}">
                <a16:creationId xmlns:a16="http://schemas.microsoft.com/office/drawing/2014/main" id="{E179ECEA-2588-2630-5387-3DEEA0D6E906}"/>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117342" y="5813597"/>
            <a:ext cx="795711" cy="588826"/>
          </a:xfrm>
          <a:prstGeom prst="rect">
            <a:avLst/>
          </a:prstGeom>
        </p:spPr>
      </p:pic>
      <p:sp>
        <p:nvSpPr>
          <p:cNvPr id="129" name="テキスト ボックス 128">
            <a:extLst>
              <a:ext uri="{FF2B5EF4-FFF2-40B4-BE49-F238E27FC236}">
                <a16:creationId xmlns:a16="http://schemas.microsoft.com/office/drawing/2014/main" id="{CCC4AABA-C490-993E-909B-7AAEA912D3A7}"/>
              </a:ext>
            </a:extLst>
          </p:cNvPr>
          <p:cNvSpPr txBox="1"/>
          <p:nvPr/>
        </p:nvSpPr>
        <p:spPr>
          <a:xfrm>
            <a:off x="9721040" y="2697142"/>
            <a:ext cx="2003627" cy="3985706"/>
          </a:xfrm>
          <a:prstGeom prst="rect">
            <a:avLst/>
          </a:prstGeom>
          <a:noFill/>
        </p:spPr>
        <p:txBody>
          <a:bodyPr wrap="square" rtlCol="0">
            <a:spAutoFit/>
          </a:bodyPr>
          <a:lstStyle/>
          <a:p>
            <a:r>
              <a:rPr kumimoji="1" lang="ja-JP" altLang="en-US" sz="1100" dirty="0"/>
              <a:t>・最大の課題は「国宝の町」</a:t>
            </a:r>
            <a:endParaRPr kumimoji="1" lang="en-US" altLang="ja-JP" sz="1100" dirty="0"/>
          </a:p>
          <a:p>
            <a:r>
              <a:rPr lang="ja-JP" altLang="en-US" sz="1100" dirty="0"/>
              <a:t>　</a:t>
            </a:r>
            <a:r>
              <a:rPr kumimoji="1" lang="ja-JP" altLang="en-US" sz="1100" dirty="0"/>
              <a:t>白滝を徹底した地域リノ</a:t>
            </a:r>
            <a:endParaRPr kumimoji="1" lang="en-US" altLang="ja-JP" sz="1100" dirty="0"/>
          </a:p>
          <a:p>
            <a:r>
              <a:rPr lang="ja-JP" altLang="en-US" sz="1100" dirty="0"/>
              <a:t>　</a:t>
            </a:r>
            <a:r>
              <a:rPr kumimoji="1" lang="ja-JP" altLang="en-US" sz="1100" dirty="0"/>
              <a:t>ベーションによって観光</a:t>
            </a:r>
            <a:endParaRPr kumimoji="1" lang="en-US" altLang="ja-JP" sz="1100" dirty="0"/>
          </a:p>
          <a:p>
            <a:r>
              <a:rPr lang="ja-JP" altLang="en-US" sz="1100" dirty="0"/>
              <a:t>　地</a:t>
            </a:r>
            <a:r>
              <a:rPr kumimoji="1" lang="ja-JP" altLang="en-US" sz="1100" dirty="0"/>
              <a:t>」へと再構築すること。</a:t>
            </a:r>
            <a:endParaRPr kumimoji="1" lang="en-US" altLang="ja-JP" sz="1100" dirty="0"/>
          </a:p>
          <a:p>
            <a:r>
              <a:rPr kumimoji="1" lang="ja-JP" altLang="en-US" sz="1100" dirty="0"/>
              <a:t>・特に支湧別地区には歴史的</a:t>
            </a:r>
            <a:endParaRPr kumimoji="1" lang="en-US" altLang="ja-JP" sz="1100" dirty="0"/>
          </a:p>
          <a:p>
            <a:r>
              <a:rPr lang="ja-JP" altLang="en-US" sz="1100" dirty="0"/>
              <a:t>　</a:t>
            </a:r>
            <a:r>
              <a:rPr kumimoji="1" lang="ja-JP" altLang="en-US" sz="1100" dirty="0"/>
              <a:t>建造物が多く残り、「天狗</a:t>
            </a:r>
            <a:endParaRPr kumimoji="1" lang="en-US" altLang="ja-JP" sz="1100" dirty="0"/>
          </a:p>
          <a:p>
            <a:r>
              <a:rPr lang="ja-JP" altLang="en-US" sz="1100" dirty="0"/>
              <a:t>　</a:t>
            </a:r>
            <a:r>
              <a:rPr kumimoji="1" lang="ja-JP" altLang="en-US" sz="1100" dirty="0"/>
              <a:t>平周辺アクティビティ」を</a:t>
            </a:r>
            <a:endParaRPr kumimoji="1" lang="en-US" altLang="ja-JP" sz="1100" dirty="0"/>
          </a:p>
          <a:p>
            <a:r>
              <a:rPr lang="ja-JP" altLang="en-US" sz="1100" dirty="0"/>
              <a:t>　</a:t>
            </a:r>
            <a:r>
              <a:rPr kumimoji="1" lang="ja-JP" altLang="en-US" sz="1100" dirty="0"/>
              <a:t>支える拠点としてリノベー</a:t>
            </a:r>
            <a:endParaRPr kumimoji="1" lang="en-US" altLang="ja-JP" sz="1100" dirty="0"/>
          </a:p>
          <a:p>
            <a:r>
              <a:rPr lang="ja-JP" altLang="en-US" sz="1100" dirty="0"/>
              <a:t>　</a:t>
            </a:r>
            <a:r>
              <a:rPr kumimoji="1" lang="ja-JP" altLang="en-US" sz="1100" dirty="0"/>
              <a:t>ションをすることで、国際</a:t>
            </a:r>
            <a:endParaRPr kumimoji="1" lang="en-US" altLang="ja-JP" sz="1100" dirty="0"/>
          </a:p>
          <a:p>
            <a:r>
              <a:rPr lang="ja-JP" altLang="en-US" sz="1100" dirty="0"/>
              <a:t>　</a:t>
            </a:r>
            <a:r>
              <a:rPr kumimoji="1" lang="ja-JP" altLang="en-US" sz="1100" dirty="0"/>
              <a:t>的観光地となりえる。</a:t>
            </a:r>
            <a:endParaRPr kumimoji="1" lang="en-US" altLang="ja-JP" sz="1100" dirty="0"/>
          </a:p>
          <a:p>
            <a:r>
              <a:rPr kumimoji="1" lang="ja-JP" altLang="en-US" sz="1100" dirty="0">
                <a:solidFill>
                  <a:srgbClr val="FF0000"/>
                </a:solidFill>
              </a:rPr>
              <a:t>・</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上支湧別へのスクールバス・</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丸瀬布への</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福祉バスを観光　</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に活用する</a:t>
            </a:r>
            <a:r>
              <a:rPr kumimoji="1" lang="ja-JP" altLang="en-US" sz="1100" dirty="0">
                <a:solidFill>
                  <a:srgbClr val="FF0000"/>
                </a:solidFill>
                <a:latin typeface="AR P丸ゴシック体M" panose="020F0600000000000000" pitchFamily="50" charset="-128"/>
                <a:ea typeface="AR P丸ゴシック体M" panose="020F0600000000000000" pitchFamily="50" charset="-128"/>
              </a:rPr>
              <a:t>。</a:t>
            </a:r>
            <a:endParaRPr kumimoji="1" lang="en-US" altLang="ja-JP" sz="1100" dirty="0">
              <a:solidFill>
                <a:srgbClr val="FF0000"/>
              </a:solidFill>
              <a:latin typeface="AR P丸ゴシック体M" panose="020F0600000000000000" pitchFamily="50" charset="-128"/>
              <a:ea typeface="AR P丸ゴシック体M" panose="020F0600000000000000" pitchFamily="50" charset="-128"/>
            </a:endParaRPr>
          </a:p>
          <a:p>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・丸瀬布駅ー遠軽駅・いこい</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の森間の町営バスは特急列</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車、快速列車と接続するダ</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a:t>
            </a:r>
            <a:r>
              <a:rPr kumimoji="1" lang="ja-JP" altLang="en-US" sz="1100" b="1" dirty="0">
                <a:solidFill>
                  <a:srgbClr val="FF0000"/>
                </a:solidFill>
                <a:latin typeface="AR P丸ゴシック体M" panose="020F0600000000000000" pitchFamily="50" charset="-128"/>
                <a:ea typeface="AR P丸ゴシック体M" panose="020F0600000000000000" pitchFamily="50" charset="-128"/>
              </a:rPr>
              <a:t>イアにする必要がある。</a:t>
            </a:r>
            <a:endParaRPr kumimoji="1"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・町営バスのいこいの森から</a:t>
            </a:r>
            <a:endParaRPr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山彦の滝、ジオパークロー</a:t>
            </a:r>
            <a:endParaRPr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100" b="1" dirty="0">
                <a:solidFill>
                  <a:srgbClr val="FF0000"/>
                </a:solidFill>
                <a:latin typeface="AR P丸ゴシック体M" panose="020F0600000000000000" pitchFamily="50" charset="-128"/>
                <a:ea typeface="AR P丸ゴシック体M" panose="020F0600000000000000" pitchFamily="50" charset="-128"/>
              </a:rPr>
              <a:t>　ドへの延伸を行う。</a:t>
            </a:r>
            <a:endParaRPr lang="en-US" altLang="ja-JP" sz="1100" b="1" dirty="0">
              <a:solidFill>
                <a:srgbClr val="FF0000"/>
              </a:solidFill>
              <a:latin typeface="AR P丸ゴシック体M" panose="020F0600000000000000" pitchFamily="50" charset="-128"/>
              <a:ea typeface="AR P丸ゴシック体M" panose="020F0600000000000000" pitchFamily="50" charset="-128"/>
            </a:endParaRPr>
          </a:p>
          <a:p>
            <a:r>
              <a:rPr kumimoji="1" lang="ja-JP" altLang="en-US" sz="1100" dirty="0">
                <a:latin typeface="AR P丸ゴシック体M" panose="020F0600000000000000" pitchFamily="50" charset="-128"/>
                <a:ea typeface="AR P丸ゴシック体M" panose="020F0600000000000000" pitchFamily="50" charset="-128"/>
              </a:rPr>
              <a:t>・白滝ジャガイモに象徴される　</a:t>
            </a:r>
            <a:endParaRPr kumimoji="1" lang="en-US" altLang="ja-JP" sz="1100" dirty="0">
              <a:latin typeface="AR P丸ゴシック体M" panose="020F0600000000000000" pitchFamily="50" charset="-128"/>
              <a:ea typeface="AR P丸ゴシック体M" panose="020F0600000000000000" pitchFamily="50" charset="-128"/>
            </a:endParaRPr>
          </a:p>
          <a:p>
            <a:r>
              <a:rPr lang="ja-JP" altLang="en-US" sz="1100" dirty="0">
                <a:latin typeface="AR P丸ゴシック体M" panose="020F0600000000000000" pitchFamily="50" charset="-128"/>
                <a:ea typeface="AR P丸ゴシック体M" panose="020F0600000000000000" pitchFamily="50" charset="-128"/>
              </a:rPr>
              <a:t>　</a:t>
            </a:r>
            <a:r>
              <a:rPr kumimoji="1" lang="ja-JP" altLang="en-US" sz="1100" dirty="0">
                <a:latin typeface="AR P丸ゴシック体M" panose="020F0600000000000000" pitchFamily="50" charset="-128"/>
                <a:ea typeface="AR P丸ゴシック体M" panose="020F0600000000000000" pitchFamily="50" charset="-128"/>
              </a:rPr>
              <a:t>地域の食に根差した</a:t>
            </a:r>
            <a:r>
              <a:rPr kumimoji="1" lang="ja-JP" altLang="en-US" sz="1100" b="1" dirty="0">
                <a:latin typeface="AR P丸ゴシック体M" panose="020F0600000000000000" pitchFamily="50" charset="-128"/>
                <a:ea typeface="AR P丸ゴシック体M" panose="020F0600000000000000" pitchFamily="50" charset="-128"/>
              </a:rPr>
              <a:t>アグリ</a:t>
            </a:r>
            <a:endParaRPr kumimoji="1" lang="en-US" altLang="ja-JP" sz="1100" b="1" dirty="0">
              <a:latin typeface="AR P丸ゴシック体M" panose="020F0600000000000000" pitchFamily="50" charset="-128"/>
              <a:ea typeface="AR P丸ゴシック体M" panose="020F0600000000000000" pitchFamily="50" charset="-128"/>
            </a:endParaRPr>
          </a:p>
          <a:p>
            <a:r>
              <a:rPr lang="ja-JP" altLang="en-US" sz="1100" b="1" dirty="0">
                <a:latin typeface="AR P丸ゴシック体M" panose="020F0600000000000000" pitchFamily="50" charset="-128"/>
                <a:ea typeface="AR P丸ゴシック体M" panose="020F0600000000000000" pitchFamily="50" charset="-128"/>
              </a:rPr>
              <a:t>　</a:t>
            </a:r>
            <a:r>
              <a:rPr kumimoji="1" lang="ja-JP" altLang="en-US" sz="1100" b="1" dirty="0">
                <a:latin typeface="AR P丸ゴシック体M" panose="020F0600000000000000" pitchFamily="50" charset="-128"/>
                <a:ea typeface="AR P丸ゴシック体M" panose="020F0600000000000000" pitchFamily="50" charset="-128"/>
              </a:rPr>
              <a:t>ツーリズムと連携</a:t>
            </a:r>
            <a:r>
              <a:rPr kumimoji="1" lang="ja-JP" altLang="en-US" sz="1100" dirty="0">
                <a:latin typeface="AR P丸ゴシック体M" panose="020F0600000000000000" pitchFamily="50" charset="-128"/>
                <a:ea typeface="AR P丸ゴシック体M" panose="020F0600000000000000" pitchFamily="50" charset="-128"/>
              </a:rPr>
              <a:t>すること。</a:t>
            </a:r>
          </a:p>
        </p:txBody>
      </p:sp>
      <p:cxnSp>
        <p:nvCxnSpPr>
          <p:cNvPr id="131" name="直線コネクタ 130">
            <a:extLst>
              <a:ext uri="{FF2B5EF4-FFF2-40B4-BE49-F238E27FC236}">
                <a16:creationId xmlns:a16="http://schemas.microsoft.com/office/drawing/2014/main" id="{7393993B-E9E0-047D-0D8A-F47AED58D50B}"/>
              </a:ext>
            </a:extLst>
          </p:cNvPr>
          <p:cNvCxnSpPr>
            <a:cxnSpLocks/>
          </p:cNvCxnSpPr>
          <p:nvPr/>
        </p:nvCxnSpPr>
        <p:spPr>
          <a:xfrm>
            <a:off x="7103927" y="5033841"/>
            <a:ext cx="0" cy="343562"/>
          </a:xfrm>
          <a:prstGeom prst="line">
            <a:avLst/>
          </a:prstGeom>
          <a:ln w="38100">
            <a:solidFill>
              <a:srgbClr val="008000"/>
            </a:solidFill>
          </a:ln>
        </p:spPr>
        <p:style>
          <a:lnRef idx="2">
            <a:schemeClr val="accent1"/>
          </a:lnRef>
          <a:fillRef idx="0">
            <a:schemeClr val="accent1"/>
          </a:fillRef>
          <a:effectRef idx="1">
            <a:schemeClr val="accent1"/>
          </a:effectRef>
          <a:fontRef idx="minor">
            <a:schemeClr val="tx1"/>
          </a:fontRef>
        </p:style>
      </p:cxnSp>
      <p:pic>
        <p:nvPicPr>
          <p:cNvPr id="57" name="図 56" descr="火, 食品, 山, 星 が含まれている画像&#10;&#10;AI によって生成されたコンテンツは間違っている可能性があります。">
            <a:extLst>
              <a:ext uri="{FF2B5EF4-FFF2-40B4-BE49-F238E27FC236}">
                <a16:creationId xmlns:a16="http://schemas.microsoft.com/office/drawing/2014/main" id="{08808CCE-9550-E51E-9EDC-752201A4A9A2}"/>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6781386" y="5377403"/>
            <a:ext cx="1407130" cy="851684"/>
          </a:xfrm>
          <a:prstGeom prst="rect">
            <a:avLst/>
          </a:prstGeom>
        </p:spPr>
      </p:pic>
      <p:sp>
        <p:nvSpPr>
          <p:cNvPr id="137" name="テキスト ボックス 136">
            <a:extLst>
              <a:ext uri="{FF2B5EF4-FFF2-40B4-BE49-F238E27FC236}">
                <a16:creationId xmlns:a16="http://schemas.microsoft.com/office/drawing/2014/main" id="{A27B294F-63CA-FDE5-FFEB-BFBCE99B79CC}"/>
              </a:ext>
            </a:extLst>
          </p:cNvPr>
          <p:cNvSpPr txBox="1"/>
          <p:nvPr/>
        </p:nvSpPr>
        <p:spPr>
          <a:xfrm>
            <a:off x="4453825" y="2515258"/>
            <a:ext cx="1584728" cy="246221"/>
          </a:xfrm>
          <a:prstGeom prst="rect">
            <a:avLst/>
          </a:prstGeom>
          <a:noFill/>
        </p:spPr>
        <p:txBody>
          <a:bodyPr wrap="square" rtlCol="0">
            <a:spAutoFit/>
          </a:bodyPr>
          <a:lstStyle/>
          <a:p>
            <a:r>
              <a:rPr kumimoji="1" lang="ja-JP" altLang="en-US" sz="1000" dirty="0">
                <a:latin typeface="AR P丸ゴシック体E" panose="020F0900000000000000" pitchFamily="50" charset="-128"/>
                <a:ea typeface="AR P丸ゴシック体E" panose="020F0900000000000000" pitchFamily="50" charset="-128"/>
              </a:rPr>
              <a:t>ジオパークセンター</a:t>
            </a:r>
          </a:p>
        </p:txBody>
      </p:sp>
      <p:sp>
        <p:nvSpPr>
          <p:cNvPr id="138" name="テキスト ボックス 137">
            <a:extLst>
              <a:ext uri="{FF2B5EF4-FFF2-40B4-BE49-F238E27FC236}">
                <a16:creationId xmlns:a16="http://schemas.microsoft.com/office/drawing/2014/main" id="{E0C0D3DC-84BC-5CDA-06A1-6D5B797327D0}"/>
              </a:ext>
            </a:extLst>
          </p:cNvPr>
          <p:cNvSpPr txBox="1"/>
          <p:nvPr/>
        </p:nvSpPr>
        <p:spPr>
          <a:xfrm>
            <a:off x="7136318" y="2748622"/>
            <a:ext cx="1584728" cy="246221"/>
          </a:xfrm>
          <a:prstGeom prst="rect">
            <a:avLst/>
          </a:prstGeom>
          <a:noFill/>
        </p:spPr>
        <p:txBody>
          <a:bodyPr wrap="square" rtlCol="0">
            <a:spAutoFit/>
          </a:bodyPr>
          <a:lstStyle/>
          <a:p>
            <a:r>
              <a:rPr lang="ja-JP" altLang="en-US" sz="1000" dirty="0">
                <a:latin typeface="AR P丸ゴシック体E" panose="020F0900000000000000" pitchFamily="50" charset="-128"/>
                <a:ea typeface="AR P丸ゴシック体E" panose="020F0900000000000000" pitchFamily="50" charset="-128"/>
              </a:rPr>
              <a:t>森の暮らしランプ</a:t>
            </a:r>
            <a:endParaRPr kumimoji="1" lang="ja-JP" altLang="en-US" sz="1000" dirty="0">
              <a:latin typeface="AR P丸ゴシック体E" panose="020F0900000000000000" pitchFamily="50" charset="-128"/>
              <a:ea typeface="AR P丸ゴシック体E" panose="020F0900000000000000" pitchFamily="50" charset="-128"/>
            </a:endParaRPr>
          </a:p>
        </p:txBody>
      </p:sp>
      <p:sp>
        <p:nvSpPr>
          <p:cNvPr id="139" name="テキスト ボックス 138">
            <a:extLst>
              <a:ext uri="{FF2B5EF4-FFF2-40B4-BE49-F238E27FC236}">
                <a16:creationId xmlns:a16="http://schemas.microsoft.com/office/drawing/2014/main" id="{B699B5FF-DCEB-A253-7C15-44FC51BDF38B}"/>
              </a:ext>
            </a:extLst>
          </p:cNvPr>
          <p:cNvSpPr txBox="1"/>
          <p:nvPr/>
        </p:nvSpPr>
        <p:spPr>
          <a:xfrm>
            <a:off x="8300952" y="5069053"/>
            <a:ext cx="1584728" cy="400110"/>
          </a:xfrm>
          <a:prstGeom prst="rect">
            <a:avLst/>
          </a:prstGeom>
          <a:noFill/>
        </p:spPr>
        <p:txBody>
          <a:bodyPr wrap="square" rtlCol="0">
            <a:spAutoFit/>
          </a:bodyPr>
          <a:lstStyle/>
          <a:p>
            <a:r>
              <a:rPr kumimoji="1" lang="ja-JP" altLang="en-US" sz="1000" dirty="0">
                <a:latin typeface="AR P丸ゴシック体E" panose="020F0900000000000000" pitchFamily="50" charset="-128"/>
                <a:ea typeface="AR P丸ゴシック体E" panose="020F0900000000000000" pitchFamily="50" charset="-128"/>
              </a:rPr>
              <a:t>北海道遺産・林業遺産</a:t>
            </a:r>
            <a:endParaRPr kumimoji="1" lang="en-US" altLang="ja-JP" sz="1000" dirty="0">
              <a:latin typeface="AR P丸ゴシック体E" panose="020F0900000000000000" pitchFamily="50" charset="-128"/>
              <a:ea typeface="AR P丸ゴシック体E" panose="020F0900000000000000" pitchFamily="50" charset="-128"/>
            </a:endParaRPr>
          </a:p>
          <a:p>
            <a:r>
              <a:rPr lang="ja-JP" altLang="en-US" sz="1000" dirty="0">
                <a:latin typeface="AR P丸ゴシック体E" panose="020F0900000000000000" pitchFamily="50" charset="-128"/>
                <a:ea typeface="AR P丸ゴシック体E" panose="020F0900000000000000" pitchFamily="50" charset="-128"/>
              </a:rPr>
              <a:t>雨宮</a:t>
            </a:r>
            <a:r>
              <a:rPr lang="en-US" altLang="ja-JP" sz="1000" dirty="0">
                <a:latin typeface="AR P丸ゴシック体E" panose="020F0900000000000000" pitchFamily="50" charset="-128"/>
                <a:ea typeface="AR P丸ゴシック体E" panose="020F0900000000000000" pitchFamily="50" charset="-128"/>
              </a:rPr>
              <a:t>21</a:t>
            </a:r>
            <a:r>
              <a:rPr lang="ja-JP" altLang="en-US" sz="1000" dirty="0">
                <a:latin typeface="AR P丸ゴシック体E" panose="020F0900000000000000" pitchFamily="50" charset="-128"/>
                <a:ea typeface="AR P丸ゴシック体E" panose="020F0900000000000000" pitchFamily="50" charset="-128"/>
              </a:rPr>
              <a:t>号</a:t>
            </a:r>
            <a:endParaRPr kumimoji="1" lang="ja-JP" altLang="en-US" sz="1000" dirty="0">
              <a:latin typeface="AR P丸ゴシック体E" panose="020F0900000000000000" pitchFamily="50" charset="-128"/>
              <a:ea typeface="AR P丸ゴシック体E" panose="020F0900000000000000" pitchFamily="50" charset="-128"/>
            </a:endParaRPr>
          </a:p>
        </p:txBody>
      </p:sp>
      <p:sp>
        <p:nvSpPr>
          <p:cNvPr id="140" name="テキスト ボックス 139">
            <a:extLst>
              <a:ext uri="{FF2B5EF4-FFF2-40B4-BE49-F238E27FC236}">
                <a16:creationId xmlns:a16="http://schemas.microsoft.com/office/drawing/2014/main" id="{35438F0A-DAB0-2818-1916-6D3F89740377}"/>
              </a:ext>
            </a:extLst>
          </p:cNvPr>
          <p:cNvSpPr txBox="1"/>
          <p:nvPr/>
        </p:nvSpPr>
        <p:spPr>
          <a:xfrm>
            <a:off x="7146119" y="5044143"/>
            <a:ext cx="1584728" cy="246221"/>
          </a:xfrm>
          <a:prstGeom prst="rect">
            <a:avLst/>
          </a:prstGeom>
          <a:noFill/>
        </p:spPr>
        <p:txBody>
          <a:bodyPr wrap="square" rtlCol="0">
            <a:spAutoFit/>
          </a:bodyPr>
          <a:lstStyle/>
          <a:p>
            <a:r>
              <a:rPr kumimoji="1" lang="ja-JP" altLang="en-US" sz="1000" dirty="0">
                <a:latin typeface="AR P丸ゴシック体E" panose="020F0900000000000000" pitchFamily="50" charset="-128"/>
                <a:ea typeface="AR P丸ゴシック体E" panose="020F0900000000000000" pitchFamily="50" charset="-128"/>
              </a:rPr>
              <a:t>マウレ山荘</a:t>
            </a:r>
          </a:p>
        </p:txBody>
      </p:sp>
      <p:sp>
        <p:nvSpPr>
          <p:cNvPr id="141" name="テキスト ボックス 140">
            <a:extLst>
              <a:ext uri="{FF2B5EF4-FFF2-40B4-BE49-F238E27FC236}">
                <a16:creationId xmlns:a16="http://schemas.microsoft.com/office/drawing/2014/main" id="{D20D61EC-0B98-BE85-4B88-01DB49487D12}"/>
              </a:ext>
            </a:extLst>
          </p:cNvPr>
          <p:cNvSpPr txBox="1"/>
          <p:nvPr/>
        </p:nvSpPr>
        <p:spPr>
          <a:xfrm>
            <a:off x="7053418" y="6229087"/>
            <a:ext cx="768512" cy="246221"/>
          </a:xfrm>
          <a:prstGeom prst="rect">
            <a:avLst/>
          </a:prstGeom>
          <a:noFill/>
        </p:spPr>
        <p:txBody>
          <a:bodyPr wrap="square" rtlCol="0">
            <a:spAutoFit/>
          </a:bodyPr>
          <a:lstStyle/>
          <a:p>
            <a:r>
              <a:rPr kumimoji="1" lang="ja-JP" altLang="en-US" sz="1000" dirty="0">
                <a:latin typeface="AR P丸ゴシック体E" panose="020F0900000000000000" pitchFamily="50" charset="-128"/>
                <a:ea typeface="AR P丸ゴシック体E" panose="020F0900000000000000" pitchFamily="50" charset="-128"/>
              </a:rPr>
              <a:t>山彦の滝</a:t>
            </a:r>
          </a:p>
        </p:txBody>
      </p:sp>
      <p:sp>
        <p:nvSpPr>
          <p:cNvPr id="142" name="テキスト ボックス 141">
            <a:extLst>
              <a:ext uri="{FF2B5EF4-FFF2-40B4-BE49-F238E27FC236}">
                <a16:creationId xmlns:a16="http://schemas.microsoft.com/office/drawing/2014/main" id="{CA69C477-FDFB-2B12-9205-D2D5194149A7}"/>
              </a:ext>
            </a:extLst>
          </p:cNvPr>
          <p:cNvSpPr txBox="1"/>
          <p:nvPr/>
        </p:nvSpPr>
        <p:spPr>
          <a:xfrm>
            <a:off x="5740513" y="5881138"/>
            <a:ext cx="1040873" cy="246221"/>
          </a:xfrm>
          <a:prstGeom prst="rect">
            <a:avLst/>
          </a:prstGeom>
          <a:noFill/>
        </p:spPr>
        <p:txBody>
          <a:bodyPr wrap="square" rtlCol="0">
            <a:spAutoFit/>
          </a:bodyPr>
          <a:lstStyle/>
          <a:p>
            <a:r>
              <a:rPr kumimoji="1" lang="ja-JP" altLang="en-US" sz="1000" dirty="0">
                <a:latin typeface="AR P丸ゴシック体E" panose="020F0900000000000000" pitchFamily="50" charset="-128"/>
                <a:ea typeface="AR P丸ゴシック体E" panose="020F0900000000000000" pitchFamily="50" charset="-128"/>
              </a:rPr>
              <a:t>合気道の里</a:t>
            </a:r>
          </a:p>
        </p:txBody>
      </p:sp>
      <p:pic>
        <p:nvPicPr>
          <p:cNvPr id="3" name="図 2" descr="挿絵, 座る, 運転, トラック が含まれている画像&#10;&#10;AI によって生成されたコンテンツは間違っている可能性があります。">
            <a:extLst>
              <a:ext uri="{FF2B5EF4-FFF2-40B4-BE49-F238E27FC236}">
                <a16:creationId xmlns:a16="http://schemas.microsoft.com/office/drawing/2014/main" id="{359A5B52-DEB8-9B94-E442-897E50F1DD7A}"/>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rot="16030616">
            <a:off x="3086307" y="2507612"/>
            <a:ext cx="954549" cy="515457"/>
          </a:xfrm>
          <a:prstGeom prst="rect">
            <a:avLst/>
          </a:prstGeom>
        </p:spPr>
      </p:pic>
      <p:cxnSp>
        <p:nvCxnSpPr>
          <p:cNvPr id="6" name="直線コネクタ 5">
            <a:extLst>
              <a:ext uri="{FF2B5EF4-FFF2-40B4-BE49-F238E27FC236}">
                <a16:creationId xmlns:a16="http://schemas.microsoft.com/office/drawing/2014/main" id="{278E9B4A-ED89-A8FE-9737-9278DF0AFB82}"/>
              </a:ext>
            </a:extLst>
          </p:cNvPr>
          <p:cNvCxnSpPr>
            <a:cxnSpLocks/>
          </p:cNvCxnSpPr>
          <p:nvPr/>
        </p:nvCxnSpPr>
        <p:spPr>
          <a:xfrm>
            <a:off x="3844504" y="2319694"/>
            <a:ext cx="6136" cy="1026525"/>
          </a:xfrm>
          <a:prstGeom prst="line">
            <a:avLst/>
          </a:prstGeom>
          <a:ln w="38100">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9653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新聞記事の一部&#10;&#10;AI によって生成されたコンテンツは間違っている可能性があります。">
            <a:extLst>
              <a:ext uri="{FF2B5EF4-FFF2-40B4-BE49-F238E27FC236}">
                <a16:creationId xmlns:a16="http://schemas.microsoft.com/office/drawing/2014/main" id="{FB159CEF-90EE-7D76-B50A-79B906813B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54000"/>
            <a:ext cx="4353560" cy="5612743"/>
          </a:xfrm>
          <a:prstGeom prst="rect">
            <a:avLst/>
          </a:prstGeom>
        </p:spPr>
      </p:pic>
      <p:pic>
        <p:nvPicPr>
          <p:cNvPr id="7" name="図 6" descr="壁に掛けられた看板&#10;&#10;AI によって生成されたコンテンツは間違っている可能性があります。">
            <a:extLst>
              <a:ext uri="{FF2B5EF4-FFF2-40B4-BE49-F238E27FC236}">
                <a16:creationId xmlns:a16="http://schemas.microsoft.com/office/drawing/2014/main" id="{3A9792A9-9ABA-35D2-F50C-8B77B646A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604" y="254000"/>
            <a:ext cx="5560196" cy="5602967"/>
          </a:xfrm>
          <a:prstGeom prst="rect">
            <a:avLst/>
          </a:prstGeom>
        </p:spPr>
      </p:pic>
      <p:sp>
        <p:nvSpPr>
          <p:cNvPr id="9" name="テキスト ボックス 8">
            <a:extLst>
              <a:ext uri="{FF2B5EF4-FFF2-40B4-BE49-F238E27FC236}">
                <a16:creationId xmlns:a16="http://schemas.microsoft.com/office/drawing/2014/main" id="{27D1B5FB-2462-26D5-0031-B57D0888FB9C}"/>
              </a:ext>
            </a:extLst>
          </p:cNvPr>
          <p:cNvSpPr txBox="1"/>
          <p:nvPr/>
        </p:nvSpPr>
        <p:spPr>
          <a:xfrm>
            <a:off x="391160" y="5785463"/>
            <a:ext cx="5402444" cy="11541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JR</a:t>
            </a:r>
            <a:r>
              <a:rPr kumimoji="1" lang="ja-JP" altLang="en-US"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白滝駅時刻表</a:t>
            </a:r>
            <a:endParaRPr kumimoji="1" lang="en-US" altLang="ja-JP"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＜下り＞オホーツク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9</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54</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大雪</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14</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01</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きたみ</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16</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41</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3</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18</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＜上り＞オホーツク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2</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9</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19</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大雪</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10</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32</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きたみ</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12</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27</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4</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17</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02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p:txBody>
      </p:sp>
      <p:sp>
        <p:nvSpPr>
          <p:cNvPr id="10" name="テキスト ボックス 9">
            <a:extLst>
              <a:ext uri="{FF2B5EF4-FFF2-40B4-BE49-F238E27FC236}">
                <a16:creationId xmlns:a16="http://schemas.microsoft.com/office/drawing/2014/main" id="{E4BAA000-1F66-7460-4BFD-4B62B7F6CEF7}"/>
              </a:ext>
            </a:extLst>
          </p:cNvPr>
          <p:cNvSpPr txBox="1"/>
          <p:nvPr/>
        </p:nvSpPr>
        <p:spPr>
          <a:xfrm>
            <a:off x="5793604" y="5810206"/>
            <a:ext cx="5666876" cy="11541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JR</a:t>
            </a:r>
            <a:r>
              <a:rPr kumimoji="1" lang="ja-JP" altLang="en-US"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丸瀬布駅時刻表</a:t>
            </a:r>
            <a:endParaRPr kumimoji="1" lang="en-US" altLang="ja-JP"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＜下り＞オホーツク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10</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13</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大雪</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14</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19</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きたみ</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17</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02</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3</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18</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48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＜上り＞オホーツク</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2</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9</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00</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大雪</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10</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13</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きたみ</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12</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08</a:t>
            </a:r>
            <a:r>
              <a:rPr kumimoji="1" lang="ja-JP" altLang="en-US" sz="105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rPr>
              <a:t>　</a:t>
            </a:r>
            <a:r>
              <a:rPr kumimoji="1" lang="ja-JP" altLang="en-US"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オホーツク</a:t>
            </a:r>
            <a:r>
              <a:rPr kumimoji="1" lang="en-US" altLang="ja-JP"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4</a:t>
            </a:r>
            <a:r>
              <a:rPr kumimoji="1" lang="ja-JP" altLang="en-US"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号</a:t>
            </a:r>
            <a:r>
              <a:rPr kumimoji="1" lang="en-US" altLang="ja-JP"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16</a:t>
            </a:r>
            <a:r>
              <a:rPr kumimoji="1" lang="ja-JP" altLang="en-US"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a:t>
            </a:r>
            <a:r>
              <a:rPr kumimoji="1" lang="en-US" altLang="ja-JP"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41</a:t>
            </a:r>
            <a:r>
              <a:rPr kumimoji="1" lang="ja-JP" altLang="en-US"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rPr>
              <a:t>（乗継可）</a:t>
            </a:r>
            <a:endParaRPr kumimoji="1" lang="en-US" altLang="ja-JP" sz="1050" b="0" i="0" u="none" strike="noStrike" kern="1200" cap="none" spc="0" normalizeH="0" baseline="0" noProof="0" dirty="0">
              <a:ln>
                <a:noFill/>
              </a:ln>
              <a:solidFill>
                <a:srgbClr val="FF0000"/>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prstClr val="black"/>
              </a:solidFill>
              <a:effectLst/>
              <a:uLnTx/>
              <a:uFillTx/>
              <a:latin typeface="AR P丸ゴシック体E" panose="020F0900000000000000" pitchFamily="50" charset="-128"/>
              <a:ea typeface="AR P丸ゴシック体E" panose="020F0900000000000000" pitchFamily="50" charset="-128"/>
              <a:cs typeface="+mn-cs"/>
            </a:endParaRPr>
          </a:p>
        </p:txBody>
      </p:sp>
    </p:spTree>
    <p:extLst>
      <p:ext uri="{BB962C8B-B14F-4D97-AF65-F5344CB8AC3E}">
        <p14:creationId xmlns:p14="http://schemas.microsoft.com/office/powerpoint/2010/main" val="3311341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F70EEB8-25C9-D9D7-C1FB-D9811F57B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77369">
            <a:off x="2300002" y="1917902"/>
            <a:ext cx="520635" cy="1612698"/>
          </a:xfrm>
          <a:prstGeom prst="rect">
            <a:avLst/>
          </a:prstGeom>
        </p:spPr>
      </p:pic>
      <p:sp>
        <p:nvSpPr>
          <p:cNvPr id="5" name="タイトル 1">
            <a:extLst>
              <a:ext uri="{FF2B5EF4-FFF2-40B4-BE49-F238E27FC236}">
                <a16:creationId xmlns:a16="http://schemas.microsoft.com/office/drawing/2014/main" id="{DB5EDCEF-08A9-0DDB-7630-12C22506A764}"/>
              </a:ext>
            </a:extLst>
          </p:cNvPr>
          <p:cNvSpPr txBox="1">
            <a:spLocks/>
          </p:cNvSpPr>
          <p:nvPr/>
        </p:nvSpPr>
        <p:spPr>
          <a:xfrm>
            <a:off x="660400" y="355601"/>
            <a:ext cx="10515600" cy="447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dirty="0">
                <a:latin typeface="AR P丸ゴシック体E" panose="020F0900000000000000" pitchFamily="50" charset="-128"/>
                <a:ea typeface="AR P丸ゴシック体E" panose="020F0900000000000000" pitchFamily="50" charset="-128"/>
              </a:rPr>
              <a:t>観光戦略と公共交通の連携③北見エリア：ー</a:t>
            </a:r>
            <a:r>
              <a:rPr lang="ja-JP" altLang="en-US" sz="2000" dirty="0">
                <a:solidFill>
                  <a:srgbClr val="196B24"/>
                </a:solidFill>
                <a:latin typeface="AR P丸ゴシック体E" panose="020F0900000000000000" pitchFamily="50" charset="-128"/>
                <a:ea typeface="AR P丸ゴシック体E" panose="020F0900000000000000" pitchFamily="50" charset="-128"/>
              </a:rPr>
              <a:t>古代史と近代史を辿る歴史遺産観光</a:t>
            </a:r>
            <a:r>
              <a:rPr lang="ja-JP" altLang="en-US" sz="2000" dirty="0">
                <a:latin typeface="AR P丸ゴシック体E" panose="020F0900000000000000" pitchFamily="50" charset="-128"/>
                <a:ea typeface="AR P丸ゴシック体E" panose="020F0900000000000000" pitchFamily="50" charset="-128"/>
              </a:rPr>
              <a:t>ー</a:t>
            </a:r>
            <a:endParaRPr lang="ja-JP" altLang="en-US" sz="2400" dirty="0">
              <a:latin typeface="AR P丸ゴシック体E" panose="020F0900000000000000" pitchFamily="50" charset="-128"/>
              <a:ea typeface="AR P丸ゴシック体E" panose="020F0900000000000000" pitchFamily="50" charset="-128"/>
            </a:endParaRPr>
          </a:p>
        </p:txBody>
      </p:sp>
      <p:sp>
        <p:nvSpPr>
          <p:cNvPr id="6" name="テキスト ボックス 5">
            <a:extLst>
              <a:ext uri="{FF2B5EF4-FFF2-40B4-BE49-F238E27FC236}">
                <a16:creationId xmlns:a16="http://schemas.microsoft.com/office/drawing/2014/main" id="{53821A4E-5455-E125-88D3-409938872B98}"/>
              </a:ext>
            </a:extLst>
          </p:cNvPr>
          <p:cNvSpPr txBox="1"/>
          <p:nvPr/>
        </p:nvSpPr>
        <p:spPr>
          <a:xfrm>
            <a:off x="739613" y="800672"/>
            <a:ext cx="10231120" cy="461665"/>
          </a:xfrm>
          <a:prstGeom prst="rect">
            <a:avLst/>
          </a:prstGeom>
          <a:noFill/>
        </p:spPr>
        <p:txBody>
          <a:bodyPr wrap="square">
            <a:spAutoFit/>
          </a:bodyPr>
          <a:lstStyle/>
          <a:p>
            <a:r>
              <a:rPr kumimoji="1" lang="ja-JP" altLang="en-US" sz="1200" b="1" dirty="0"/>
              <a:t>重文「常呂遺跡」、北海道遺産「ピアソン記念館」、産業遺産「ハッカ記念館」等の他、古代史と近代史に係わる多様なテーマやツールを</a:t>
            </a:r>
            <a:r>
              <a:rPr lang="ja-JP" altLang="en-US" sz="1200" b="1" dirty="0"/>
              <a:t>観光化する「地元プレーヤー」の育成、各地の遺跡・遺産観光を巡る広域ツアーの造成から「広域観光プラットホーマー」（</a:t>
            </a:r>
            <a:r>
              <a:rPr lang="en-US" altLang="ja-JP" sz="1200" b="1" dirty="0" err="1"/>
              <a:t>MaaS</a:t>
            </a:r>
            <a:r>
              <a:rPr lang="ja-JP" altLang="en-US" sz="1200" b="1" dirty="0"/>
              <a:t>運営）の創生へ。</a:t>
            </a:r>
            <a:endParaRPr lang="en-US" altLang="ja-JP" sz="1200" b="1" dirty="0"/>
          </a:p>
        </p:txBody>
      </p:sp>
      <p:pic>
        <p:nvPicPr>
          <p:cNvPr id="12" name="図 11">
            <a:extLst>
              <a:ext uri="{FF2B5EF4-FFF2-40B4-BE49-F238E27FC236}">
                <a16:creationId xmlns:a16="http://schemas.microsoft.com/office/drawing/2014/main" id="{74B83E0B-D113-AA1D-BD85-BD18F906FD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526" y="3181381"/>
            <a:ext cx="4101587" cy="495238"/>
          </a:xfrm>
          <a:prstGeom prst="rect">
            <a:avLst/>
          </a:prstGeom>
        </p:spPr>
      </p:pic>
      <p:pic>
        <p:nvPicPr>
          <p:cNvPr id="14" name="図 13">
            <a:extLst>
              <a:ext uri="{FF2B5EF4-FFF2-40B4-BE49-F238E27FC236}">
                <a16:creationId xmlns:a16="http://schemas.microsoft.com/office/drawing/2014/main" id="{DF6BF4C1-5457-318C-D6E5-8C59B43B4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8720" y="3368728"/>
            <a:ext cx="2425397" cy="266667"/>
          </a:xfrm>
          <a:prstGeom prst="rect">
            <a:avLst/>
          </a:prstGeom>
        </p:spPr>
      </p:pic>
      <p:cxnSp>
        <p:nvCxnSpPr>
          <p:cNvPr id="16" name="直線コネクタ 15">
            <a:extLst>
              <a:ext uri="{FF2B5EF4-FFF2-40B4-BE49-F238E27FC236}">
                <a16:creationId xmlns:a16="http://schemas.microsoft.com/office/drawing/2014/main" id="{01CAE106-2D8B-22D9-24BB-D3E5B99E6B25}"/>
              </a:ext>
            </a:extLst>
          </p:cNvPr>
          <p:cNvCxnSpPr>
            <a:cxnSpLocks/>
          </p:cNvCxnSpPr>
          <p:nvPr/>
        </p:nvCxnSpPr>
        <p:spPr>
          <a:xfrm flipV="1">
            <a:off x="385178" y="3250627"/>
            <a:ext cx="8308939" cy="9432"/>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直線コネクタ 21">
            <a:extLst>
              <a:ext uri="{FF2B5EF4-FFF2-40B4-BE49-F238E27FC236}">
                <a16:creationId xmlns:a16="http://schemas.microsoft.com/office/drawing/2014/main" id="{437D414C-F623-4DA5-419F-34DBD8D3DEAB}"/>
              </a:ext>
            </a:extLst>
          </p:cNvPr>
          <p:cNvCxnSpPr/>
          <p:nvPr/>
        </p:nvCxnSpPr>
        <p:spPr>
          <a:xfrm flipH="1">
            <a:off x="2988356" y="3250627"/>
            <a:ext cx="1239520" cy="2226341"/>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直線コネクタ 23">
            <a:extLst>
              <a:ext uri="{FF2B5EF4-FFF2-40B4-BE49-F238E27FC236}">
                <a16:creationId xmlns:a16="http://schemas.microsoft.com/office/drawing/2014/main" id="{063351B9-63B2-E036-887E-E80450A3EF1A}"/>
              </a:ext>
            </a:extLst>
          </p:cNvPr>
          <p:cNvCxnSpPr>
            <a:cxnSpLocks/>
          </p:cNvCxnSpPr>
          <p:nvPr/>
        </p:nvCxnSpPr>
        <p:spPr>
          <a:xfrm flipH="1">
            <a:off x="1087120" y="5445847"/>
            <a:ext cx="1901447" cy="7502"/>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6" name="フローチャート: せん孔テープ 25">
            <a:extLst>
              <a:ext uri="{FF2B5EF4-FFF2-40B4-BE49-F238E27FC236}">
                <a16:creationId xmlns:a16="http://schemas.microsoft.com/office/drawing/2014/main" id="{C3EF8DFE-4262-6436-D0CC-8B5DB568BC6E}"/>
              </a:ext>
            </a:extLst>
          </p:cNvPr>
          <p:cNvSpPr/>
          <p:nvPr/>
        </p:nvSpPr>
        <p:spPr>
          <a:xfrm rot="5400000">
            <a:off x="1305569" y="5361913"/>
            <a:ext cx="355600" cy="182872"/>
          </a:xfrm>
          <a:prstGeom prst="flowChartPunchedTap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a:extLst>
              <a:ext uri="{FF2B5EF4-FFF2-40B4-BE49-F238E27FC236}">
                <a16:creationId xmlns:a16="http://schemas.microsoft.com/office/drawing/2014/main" id="{E1046DF5-4815-F992-D9BD-C9B662D61135}"/>
              </a:ext>
            </a:extLst>
          </p:cNvPr>
          <p:cNvCxnSpPr>
            <a:cxnSpLocks/>
          </p:cNvCxnSpPr>
          <p:nvPr/>
        </p:nvCxnSpPr>
        <p:spPr>
          <a:xfrm>
            <a:off x="5598160" y="3260059"/>
            <a:ext cx="0" cy="2232026"/>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直線コネクタ 33">
            <a:extLst>
              <a:ext uri="{FF2B5EF4-FFF2-40B4-BE49-F238E27FC236}">
                <a16:creationId xmlns:a16="http://schemas.microsoft.com/office/drawing/2014/main" id="{74A8DD9D-1397-A3B4-F968-AB1BDC350709}"/>
              </a:ext>
            </a:extLst>
          </p:cNvPr>
          <p:cNvCxnSpPr>
            <a:cxnSpLocks/>
          </p:cNvCxnSpPr>
          <p:nvPr/>
        </p:nvCxnSpPr>
        <p:spPr>
          <a:xfrm flipH="1">
            <a:off x="6024880" y="2059508"/>
            <a:ext cx="396650" cy="1200551"/>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6" name="直線コネクタ 35">
            <a:extLst>
              <a:ext uri="{FF2B5EF4-FFF2-40B4-BE49-F238E27FC236}">
                <a16:creationId xmlns:a16="http://schemas.microsoft.com/office/drawing/2014/main" id="{338B581F-0709-AA25-C931-C5E703AA8553}"/>
              </a:ext>
            </a:extLst>
          </p:cNvPr>
          <p:cNvCxnSpPr>
            <a:cxnSpLocks/>
          </p:cNvCxnSpPr>
          <p:nvPr/>
        </p:nvCxnSpPr>
        <p:spPr>
          <a:xfrm flipH="1" flipV="1">
            <a:off x="6400800" y="2079800"/>
            <a:ext cx="2157413" cy="13104"/>
          </a:xfrm>
          <a:prstGeom prst="line">
            <a:avLst/>
          </a:prstGeom>
          <a:ln w="5715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7" name="フローチャート: せん孔テープ 26">
            <a:extLst>
              <a:ext uri="{FF2B5EF4-FFF2-40B4-BE49-F238E27FC236}">
                <a16:creationId xmlns:a16="http://schemas.microsoft.com/office/drawing/2014/main" id="{86DEE194-1B14-CB41-A665-BA71DE074D0E}"/>
              </a:ext>
            </a:extLst>
          </p:cNvPr>
          <p:cNvSpPr/>
          <p:nvPr/>
        </p:nvSpPr>
        <p:spPr>
          <a:xfrm rot="5400000">
            <a:off x="7303618" y="2038607"/>
            <a:ext cx="355600" cy="182872"/>
          </a:xfrm>
          <a:prstGeom prst="flowChartPunchedTap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図 39" descr="テキスト&#10;&#10;AI によって生成されたコンテンツは間違っている可能性があります。">
            <a:extLst>
              <a:ext uri="{FF2B5EF4-FFF2-40B4-BE49-F238E27FC236}">
                <a16:creationId xmlns:a16="http://schemas.microsoft.com/office/drawing/2014/main" id="{C36339FA-205A-BBF4-4F32-E90D3C70CD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5623" y="1483330"/>
            <a:ext cx="1054041" cy="686633"/>
          </a:xfrm>
          <a:prstGeom prst="rect">
            <a:avLst/>
          </a:prstGeom>
        </p:spPr>
      </p:pic>
      <p:pic>
        <p:nvPicPr>
          <p:cNvPr id="42" name="図 41" descr="草の上にある小屋&#10;&#10;AI によって生成されたコンテンツは間違っている可能性があります。">
            <a:extLst>
              <a:ext uri="{FF2B5EF4-FFF2-40B4-BE49-F238E27FC236}">
                <a16:creationId xmlns:a16="http://schemas.microsoft.com/office/drawing/2014/main" id="{03DB7FF1-80E8-DF9F-FB6C-B283883BD6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5543" y="5500257"/>
            <a:ext cx="1037760" cy="773873"/>
          </a:xfrm>
          <a:prstGeom prst="rect">
            <a:avLst/>
          </a:prstGeom>
        </p:spPr>
      </p:pic>
      <p:pic>
        <p:nvPicPr>
          <p:cNvPr id="44" name="図 43" descr="電車の車両&#10;&#10;AI によって生成されたコンテンツは間違っている可能性があります。">
            <a:extLst>
              <a:ext uri="{FF2B5EF4-FFF2-40B4-BE49-F238E27FC236}">
                <a16:creationId xmlns:a16="http://schemas.microsoft.com/office/drawing/2014/main" id="{599F5961-A36F-7D18-792F-0B5E854C12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4699" y="5129069"/>
            <a:ext cx="909828" cy="745236"/>
          </a:xfrm>
          <a:prstGeom prst="rect">
            <a:avLst/>
          </a:prstGeom>
        </p:spPr>
      </p:pic>
      <p:pic>
        <p:nvPicPr>
          <p:cNvPr id="46" name="図 45" descr="建物の前の家&#10;&#10;AI によって生成されたコンテンツは間違っている可能性があります。">
            <a:extLst>
              <a:ext uri="{FF2B5EF4-FFF2-40B4-BE49-F238E27FC236}">
                <a16:creationId xmlns:a16="http://schemas.microsoft.com/office/drawing/2014/main" id="{333CA248-2554-E059-BC19-5F49267C98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15647" y="2159785"/>
            <a:ext cx="975952" cy="585571"/>
          </a:xfrm>
          <a:prstGeom prst="rect">
            <a:avLst/>
          </a:prstGeom>
        </p:spPr>
      </p:pic>
      <p:pic>
        <p:nvPicPr>
          <p:cNvPr id="48" name="図 47" descr="建物の前の家&#10;&#10;AI によって生成されたコンテンツは間違っている可能性があります。">
            <a:extLst>
              <a:ext uri="{FF2B5EF4-FFF2-40B4-BE49-F238E27FC236}">
                <a16:creationId xmlns:a16="http://schemas.microsoft.com/office/drawing/2014/main" id="{029B49CC-B69B-A91F-B060-84F1D51BA7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61819" y="3535440"/>
            <a:ext cx="966468" cy="729244"/>
          </a:xfrm>
          <a:prstGeom prst="rect">
            <a:avLst/>
          </a:prstGeom>
        </p:spPr>
      </p:pic>
      <p:pic>
        <p:nvPicPr>
          <p:cNvPr id="50" name="図 49" descr="建物の前に立っている家&#10;&#10;AI によって生成されたコンテンツは間違っている可能性があります。">
            <a:extLst>
              <a:ext uri="{FF2B5EF4-FFF2-40B4-BE49-F238E27FC236}">
                <a16:creationId xmlns:a16="http://schemas.microsoft.com/office/drawing/2014/main" id="{11DF31C9-F3C6-A9B6-59B4-B5D035B41E7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01329" y="2265812"/>
            <a:ext cx="1087847" cy="814836"/>
          </a:xfrm>
          <a:prstGeom prst="rect">
            <a:avLst/>
          </a:prstGeom>
        </p:spPr>
      </p:pic>
      <p:pic>
        <p:nvPicPr>
          <p:cNvPr id="52" name="図 51" descr="女性たちの白黒写真&#10;&#10;AI によって生成されたコンテンツは間違っている可能性があります。">
            <a:extLst>
              <a:ext uri="{FF2B5EF4-FFF2-40B4-BE49-F238E27FC236}">
                <a16:creationId xmlns:a16="http://schemas.microsoft.com/office/drawing/2014/main" id="{9664598B-48B8-650A-C6BC-011C9CDB248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12237" y="2307843"/>
            <a:ext cx="1054368" cy="762819"/>
          </a:xfrm>
          <a:prstGeom prst="rect">
            <a:avLst/>
          </a:prstGeom>
        </p:spPr>
      </p:pic>
      <p:pic>
        <p:nvPicPr>
          <p:cNvPr id="54" name="図 53" descr="ボートに乗っている人たちの白黒写真&#10;&#10;AI によって生成されたコンテンツは間違っている可能性があります。">
            <a:extLst>
              <a:ext uri="{FF2B5EF4-FFF2-40B4-BE49-F238E27FC236}">
                <a16:creationId xmlns:a16="http://schemas.microsoft.com/office/drawing/2014/main" id="{9D4CA804-3231-E6BE-898D-EB13E596465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01419" y="3337437"/>
            <a:ext cx="1141700" cy="701330"/>
          </a:xfrm>
          <a:prstGeom prst="rect">
            <a:avLst/>
          </a:prstGeom>
        </p:spPr>
      </p:pic>
      <p:pic>
        <p:nvPicPr>
          <p:cNvPr id="56" name="図 55" descr="建物, 屋外, 記号, レンガ が含まれている画像&#10;&#10;AI によって生成されたコンテンツは間違っている可能性があります。">
            <a:extLst>
              <a:ext uri="{FF2B5EF4-FFF2-40B4-BE49-F238E27FC236}">
                <a16:creationId xmlns:a16="http://schemas.microsoft.com/office/drawing/2014/main" id="{138098F9-5A4E-D0A2-376B-A304E90D073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681211" y="2548781"/>
            <a:ext cx="974877" cy="839476"/>
          </a:xfrm>
          <a:prstGeom prst="rect">
            <a:avLst/>
          </a:prstGeom>
        </p:spPr>
      </p:pic>
      <p:pic>
        <p:nvPicPr>
          <p:cNvPr id="58" name="図 57" descr="時計台のある公園&#10;&#10;AI によって生成されたコンテンツは間違っている可能性があります。">
            <a:extLst>
              <a:ext uri="{FF2B5EF4-FFF2-40B4-BE49-F238E27FC236}">
                <a16:creationId xmlns:a16="http://schemas.microsoft.com/office/drawing/2014/main" id="{A39B12DF-6BA5-B490-447A-382914B71B9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88288" y="2459778"/>
            <a:ext cx="965278" cy="755019"/>
          </a:xfrm>
          <a:prstGeom prst="rect">
            <a:avLst/>
          </a:prstGeom>
        </p:spPr>
      </p:pic>
      <p:pic>
        <p:nvPicPr>
          <p:cNvPr id="60" name="図 59" descr="森の中の家&#10;&#10;AI によって生成されたコンテンツは間違っている可能性があります。">
            <a:extLst>
              <a:ext uri="{FF2B5EF4-FFF2-40B4-BE49-F238E27FC236}">
                <a16:creationId xmlns:a16="http://schemas.microsoft.com/office/drawing/2014/main" id="{795378FA-AFCA-59E2-DAAB-53011C4ED38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608558" y="1354284"/>
            <a:ext cx="1050093" cy="754613"/>
          </a:xfrm>
          <a:prstGeom prst="rect">
            <a:avLst/>
          </a:prstGeom>
        </p:spPr>
      </p:pic>
      <p:pic>
        <p:nvPicPr>
          <p:cNvPr id="62" name="図 61" descr="鉄道を走っている列車&#10;&#10;AI によって生成されたコンテンツは間違っている可能性があります。">
            <a:extLst>
              <a:ext uri="{FF2B5EF4-FFF2-40B4-BE49-F238E27FC236}">
                <a16:creationId xmlns:a16="http://schemas.microsoft.com/office/drawing/2014/main" id="{0D7E99DF-1E3B-C0A8-6E1F-B952FD314FA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674076" y="4311587"/>
            <a:ext cx="1041777" cy="729244"/>
          </a:xfrm>
          <a:prstGeom prst="rect">
            <a:avLst/>
          </a:prstGeom>
        </p:spPr>
      </p:pic>
      <p:pic>
        <p:nvPicPr>
          <p:cNvPr id="64" name="図 63" descr="岩の上を歩いている人の白黒写真&#10;&#10;AI によって生成されたコンテンツは間違っている可能性があります。">
            <a:extLst>
              <a:ext uri="{FF2B5EF4-FFF2-40B4-BE49-F238E27FC236}">
                <a16:creationId xmlns:a16="http://schemas.microsoft.com/office/drawing/2014/main" id="{0BBD0BF3-3928-89B3-8AA8-668E40BAE43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568596" y="1354284"/>
            <a:ext cx="993440" cy="681216"/>
          </a:xfrm>
          <a:prstGeom prst="rect">
            <a:avLst/>
          </a:prstGeom>
        </p:spPr>
      </p:pic>
      <p:pic>
        <p:nvPicPr>
          <p:cNvPr id="66" name="図 65" descr="座る, 図書館, 行, 多い が含まれている画像&#10;&#10;AI によって生成されたコンテンツは間違っている可能性があります。">
            <a:extLst>
              <a:ext uri="{FF2B5EF4-FFF2-40B4-BE49-F238E27FC236}">
                <a16:creationId xmlns:a16="http://schemas.microsoft.com/office/drawing/2014/main" id="{E88A4111-E4C2-5033-8D4D-744BFC34393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568596" y="2558997"/>
            <a:ext cx="989617" cy="653147"/>
          </a:xfrm>
          <a:prstGeom prst="rect">
            <a:avLst/>
          </a:prstGeom>
        </p:spPr>
      </p:pic>
      <p:pic>
        <p:nvPicPr>
          <p:cNvPr id="68" name="図 67" descr="軍服を着ている子供たち&#10;&#10;AI によって生成されたコンテンツは間違っている可能性があります。">
            <a:extLst>
              <a:ext uri="{FF2B5EF4-FFF2-40B4-BE49-F238E27FC236}">
                <a16:creationId xmlns:a16="http://schemas.microsoft.com/office/drawing/2014/main" id="{3DED7D44-69FF-FECF-F21B-B22A88B34C0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748764" y="5492085"/>
            <a:ext cx="1014622" cy="764441"/>
          </a:xfrm>
          <a:prstGeom prst="rect">
            <a:avLst/>
          </a:prstGeom>
        </p:spPr>
      </p:pic>
      <p:pic>
        <p:nvPicPr>
          <p:cNvPr id="74" name="図 73" descr="建物の前に立っている男性たちの白黒写真&#10;&#10;AI によって生成されたコンテンツは間違っている可能性があります。">
            <a:extLst>
              <a:ext uri="{FF2B5EF4-FFF2-40B4-BE49-F238E27FC236}">
                <a16:creationId xmlns:a16="http://schemas.microsoft.com/office/drawing/2014/main" id="{D5B110FD-0560-4A4C-E15D-ACC79038EB9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0800000" flipV="1">
            <a:off x="385178" y="3350583"/>
            <a:ext cx="1061077" cy="688184"/>
          </a:xfrm>
          <a:prstGeom prst="rect">
            <a:avLst/>
          </a:prstGeom>
        </p:spPr>
      </p:pic>
      <p:sp>
        <p:nvSpPr>
          <p:cNvPr id="75" name="テキスト ボックス 74">
            <a:extLst>
              <a:ext uri="{FF2B5EF4-FFF2-40B4-BE49-F238E27FC236}">
                <a16:creationId xmlns:a16="http://schemas.microsoft.com/office/drawing/2014/main" id="{9B52D57C-99B9-327E-0B88-3742161E08E5}"/>
              </a:ext>
            </a:extLst>
          </p:cNvPr>
          <p:cNvSpPr txBox="1"/>
          <p:nvPr/>
        </p:nvSpPr>
        <p:spPr>
          <a:xfrm>
            <a:off x="2398736" y="2674596"/>
            <a:ext cx="323165" cy="447583"/>
          </a:xfrm>
          <a:prstGeom prst="rect">
            <a:avLst/>
          </a:prstGeom>
          <a:solidFill>
            <a:schemeClr val="bg1"/>
          </a:solidFill>
          <a:ln w="6350">
            <a:solidFill>
              <a:schemeClr val="tx1"/>
            </a:solidFill>
          </a:ln>
        </p:spPr>
        <p:txBody>
          <a:bodyPr vert="eaVert" wrap="square" rtlCol="0">
            <a:spAutoFit/>
          </a:bodyPr>
          <a:lstStyle/>
          <a:p>
            <a:r>
              <a:rPr kumimoji="1" lang="ja-JP" altLang="en-US" sz="900" b="1" dirty="0"/>
              <a:t>金華駅</a:t>
            </a:r>
          </a:p>
        </p:txBody>
      </p:sp>
      <p:sp>
        <p:nvSpPr>
          <p:cNvPr id="76" name="テキスト ボックス 75">
            <a:extLst>
              <a:ext uri="{FF2B5EF4-FFF2-40B4-BE49-F238E27FC236}">
                <a16:creationId xmlns:a16="http://schemas.microsoft.com/office/drawing/2014/main" id="{C6CD97F1-51D5-4E07-370A-877755645A7F}"/>
              </a:ext>
            </a:extLst>
          </p:cNvPr>
          <p:cNvSpPr txBox="1"/>
          <p:nvPr/>
        </p:nvSpPr>
        <p:spPr>
          <a:xfrm>
            <a:off x="2037843" y="1492578"/>
            <a:ext cx="323165" cy="573168"/>
          </a:xfrm>
          <a:prstGeom prst="rect">
            <a:avLst/>
          </a:prstGeom>
          <a:solidFill>
            <a:schemeClr val="bg1"/>
          </a:solidFill>
          <a:ln w="6350">
            <a:solidFill>
              <a:schemeClr val="tx1"/>
            </a:solidFill>
          </a:ln>
        </p:spPr>
        <p:txBody>
          <a:bodyPr vert="eaVert" wrap="square" rtlCol="0">
            <a:spAutoFit/>
          </a:bodyPr>
          <a:lstStyle/>
          <a:p>
            <a:r>
              <a:rPr lang="ja-JP" altLang="en-US" sz="900" b="1" dirty="0"/>
              <a:t>生田原</a:t>
            </a:r>
            <a:r>
              <a:rPr kumimoji="1" lang="ja-JP" altLang="en-US" sz="900" b="1" dirty="0"/>
              <a:t>駅</a:t>
            </a:r>
          </a:p>
        </p:txBody>
      </p:sp>
      <p:sp>
        <p:nvSpPr>
          <p:cNvPr id="77" name="テキスト ボックス 76">
            <a:extLst>
              <a:ext uri="{FF2B5EF4-FFF2-40B4-BE49-F238E27FC236}">
                <a16:creationId xmlns:a16="http://schemas.microsoft.com/office/drawing/2014/main" id="{D9C2B548-A46C-DEC9-EB39-BB9D821CB711}"/>
              </a:ext>
            </a:extLst>
          </p:cNvPr>
          <p:cNvSpPr txBox="1"/>
          <p:nvPr/>
        </p:nvSpPr>
        <p:spPr>
          <a:xfrm>
            <a:off x="3154517" y="3323206"/>
            <a:ext cx="673691" cy="230832"/>
          </a:xfrm>
          <a:prstGeom prst="rect">
            <a:avLst/>
          </a:prstGeom>
          <a:solidFill>
            <a:schemeClr val="bg1"/>
          </a:solidFill>
          <a:ln w="6350">
            <a:solidFill>
              <a:schemeClr val="tx1"/>
            </a:solidFill>
          </a:ln>
        </p:spPr>
        <p:txBody>
          <a:bodyPr wrap="square" rtlCol="0">
            <a:spAutoFit/>
          </a:bodyPr>
          <a:lstStyle/>
          <a:p>
            <a:r>
              <a:rPr kumimoji="1" lang="ja-JP" altLang="en-US" sz="900" b="1" dirty="0"/>
              <a:t>留辺蘂駅</a:t>
            </a:r>
          </a:p>
        </p:txBody>
      </p:sp>
      <p:sp>
        <p:nvSpPr>
          <p:cNvPr id="78" name="テキスト ボックス 77">
            <a:extLst>
              <a:ext uri="{FF2B5EF4-FFF2-40B4-BE49-F238E27FC236}">
                <a16:creationId xmlns:a16="http://schemas.microsoft.com/office/drawing/2014/main" id="{A91B115F-725E-25B9-5646-8DBEAAF272FD}"/>
              </a:ext>
            </a:extLst>
          </p:cNvPr>
          <p:cNvSpPr txBox="1"/>
          <p:nvPr/>
        </p:nvSpPr>
        <p:spPr>
          <a:xfrm>
            <a:off x="5826822" y="3346717"/>
            <a:ext cx="606614" cy="230826"/>
          </a:xfrm>
          <a:prstGeom prst="rect">
            <a:avLst/>
          </a:prstGeom>
          <a:solidFill>
            <a:schemeClr val="bg1"/>
          </a:solidFill>
          <a:ln w="6350">
            <a:solidFill>
              <a:schemeClr val="tx1"/>
            </a:solidFill>
          </a:ln>
        </p:spPr>
        <p:txBody>
          <a:bodyPr wrap="square" rtlCol="0">
            <a:spAutoFit/>
          </a:bodyPr>
          <a:lstStyle/>
          <a:p>
            <a:pPr algn="ctr"/>
            <a:r>
              <a:rPr kumimoji="1" lang="ja-JP" altLang="en-US" sz="900" b="1" dirty="0"/>
              <a:t>北見駅</a:t>
            </a:r>
          </a:p>
        </p:txBody>
      </p:sp>
      <p:sp>
        <p:nvSpPr>
          <p:cNvPr id="79" name="テキスト ボックス 78">
            <a:extLst>
              <a:ext uri="{FF2B5EF4-FFF2-40B4-BE49-F238E27FC236}">
                <a16:creationId xmlns:a16="http://schemas.microsoft.com/office/drawing/2014/main" id="{0EDAFFF7-97B7-2A11-5508-602CD74F0144}"/>
              </a:ext>
            </a:extLst>
          </p:cNvPr>
          <p:cNvSpPr txBox="1"/>
          <p:nvPr/>
        </p:nvSpPr>
        <p:spPr>
          <a:xfrm>
            <a:off x="7951599" y="3323206"/>
            <a:ext cx="606614" cy="230832"/>
          </a:xfrm>
          <a:prstGeom prst="rect">
            <a:avLst/>
          </a:prstGeom>
          <a:solidFill>
            <a:schemeClr val="bg1"/>
          </a:solidFill>
          <a:ln w="6350">
            <a:solidFill>
              <a:schemeClr val="tx1"/>
            </a:solidFill>
          </a:ln>
        </p:spPr>
        <p:txBody>
          <a:bodyPr wrap="square" rtlCol="0">
            <a:spAutoFit/>
          </a:bodyPr>
          <a:lstStyle/>
          <a:p>
            <a:pPr algn="ctr"/>
            <a:r>
              <a:rPr kumimoji="1" lang="ja-JP" altLang="en-US" sz="900" b="1" dirty="0"/>
              <a:t>端野駅</a:t>
            </a:r>
          </a:p>
        </p:txBody>
      </p:sp>
      <p:sp>
        <p:nvSpPr>
          <p:cNvPr id="81" name="テキスト ボックス 80">
            <a:extLst>
              <a:ext uri="{FF2B5EF4-FFF2-40B4-BE49-F238E27FC236}">
                <a16:creationId xmlns:a16="http://schemas.microsoft.com/office/drawing/2014/main" id="{80FEEF8E-BF28-16CC-CD76-1E53CAE5E1AE}"/>
              </a:ext>
            </a:extLst>
          </p:cNvPr>
          <p:cNvSpPr txBox="1"/>
          <p:nvPr/>
        </p:nvSpPr>
        <p:spPr>
          <a:xfrm>
            <a:off x="8638026" y="2114970"/>
            <a:ext cx="1317117"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重文「常呂遺跡」</a:t>
            </a:r>
          </a:p>
        </p:txBody>
      </p:sp>
      <p:sp>
        <p:nvSpPr>
          <p:cNvPr id="82" name="テキスト ボックス 81">
            <a:extLst>
              <a:ext uri="{FF2B5EF4-FFF2-40B4-BE49-F238E27FC236}">
                <a16:creationId xmlns:a16="http://schemas.microsoft.com/office/drawing/2014/main" id="{01D26DB0-A0AC-CCE4-B8C7-29E30446F3DE}"/>
              </a:ext>
            </a:extLst>
          </p:cNvPr>
          <p:cNvSpPr txBox="1"/>
          <p:nvPr/>
        </p:nvSpPr>
        <p:spPr>
          <a:xfrm>
            <a:off x="6400800" y="1580060"/>
            <a:ext cx="1231045"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常呂鉄山・鉄山軌道</a:t>
            </a:r>
          </a:p>
        </p:txBody>
      </p:sp>
      <p:sp>
        <p:nvSpPr>
          <p:cNvPr id="83" name="テキスト ボックス 82">
            <a:extLst>
              <a:ext uri="{FF2B5EF4-FFF2-40B4-BE49-F238E27FC236}">
                <a16:creationId xmlns:a16="http://schemas.microsoft.com/office/drawing/2014/main" id="{00FF10B9-2D2E-E278-340B-BD78AE8F1A40}"/>
              </a:ext>
            </a:extLst>
          </p:cNvPr>
          <p:cNvSpPr txBox="1"/>
          <p:nvPr/>
        </p:nvSpPr>
        <p:spPr>
          <a:xfrm>
            <a:off x="6389707" y="2768970"/>
            <a:ext cx="1101672" cy="369332"/>
          </a:xfrm>
          <a:prstGeom prst="rect">
            <a:avLst/>
          </a:prstGeom>
          <a:noFill/>
        </p:spPr>
        <p:txBody>
          <a:bodyPr wrap="square" rtlCol="0">
            <a:spAutoFit/>
          </a:bodyPr>
          <a:lstStyle/>
          <a:p>
            <a:r>
              <a:rPr lang="ja-JP" altLang="en-US" sz="900" dirty="0">
                <a:latin typeface="AR丸ゴシック体E" panose="020F0909000000000000" pitchFamily="49" charset="-128"/>
                <a:ea typeface="AR丸ゴシック体E" panose="020F0909000000000000" pitchFamily="49" charset="-128"/>
              </a:rPr>
              <a:t>近代化産業遺産</a:t>
            </a:r>
            <a:endParaRPr lang="en-US" altLang="ja-JP" sz="900" dirty="0">
              <a:latin typeface="AR丸ゴシック体E" panose="020F0909000000000000" pitchFamily="49" charset="-128"/>
              <a:ea typeface="AR丸ゴシック体E" panose="020F0909000000000000" pitchFamily="49" charset="-128"/>
            </a:endParaRPr>
          </a:p>
          <a:p>
            <a:r>
              <a:rPr kumimoji="1" lang="ja-JP" altLang="en-US" sz="900" dirty="0">
                <a:latin typeface="AR丸ゴシック体E" panose="020F0909000000000000" pitchFamily="49" charset="-128"/>
                <a:ea typeface="AR丸ゴシック体E" panose="020F0909000000000000" pitchFamily="49" charset="-128"/>
              </a:rPr>
              <a:t>ハッカ御殿</a:t>
            </a:r>
          </a:p>
        </p:txBody>
      </p:sp>
      <p:sp>
        <p:nvSpPr>
          <p:cNvPr id="84" name="テキスト ボックス 83">
            <a:extLst>
              <a:ext uri="{FF2B5EF4-FFF2-40B4-BE49-F238E27FC236}">
                <a16:creationId xmlns:a16="http://schemas.microsoft.com/office/drawing/2014/main" id="{234EA7F7-E0F5-3CA6-81E4-E8117DDDDABC}"/>
              </a:ext>
            </a:extLst>
          </p:cNvPr>
          <p:cNvSpPr txBox="1"/>
          <p:nvPr/>
        </p:nvSpPr>
        <p:spPr>
          <a:xfrm>
            <a:off x="3579441" y="4972133"/>
            <a:ext cx="1231045" cy="3693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オホーツク</a:t>
            </a:r>
            <a:endParaRPr kumimoji="1" lang="en-US" altLang="ja-JP" sz="900" dirty="0">
              <a:latin typeface="AR丸ゴシック体E" panose="020F0909000000000000" pitchFamily="49" charset="-128"/>
              <a:ea typeface="AR丸ゴシック体E" panose="020F0909000000000000" pitchFamily="49" charset="-128"/>
            </a:endParaRPr>
          </a:p>
          <a:p>
            <a:r>
              <a:rPr kumimoji="1" lang="ja-JP" altLang="en-US" sz="900" dirty="0">
                <a:latin typeface="AR丸ゴシック体E" panose="020F0909000000000000" pitchFamily="49" charset="-128"/>
                <a:ea typeface="AR丸ゴシック体E" panose="020F0909000000000000" pitchFamily="49" charset="-128"/>
              </a:rPr>
              <a:t>鉄道歴史保存会</a:t>
            </a:r>
          </a:p>
        </p:txBody>
      </p:sp>
      <p:sp>
        <p:nvSpPr>
          <p:cNvPr id="85" name="テキスト ボックス 84">
            <a:extLst>
              <a:ext uri="{FF2B5EF4-FFF2-40B4-BE49-F238E27FC236}">
                <a16:creationId xmlns:a16="http://schemas.microsoft.com/office/drawing/2014/main" id="{80180D2A-CBD3-5BF0-F0B6-A8CCF3C24A31}"/>
              </a:ext>
            </a:extLst>
          </p:cNvPr>
          <p:cNvSpPr txBox="1"/>
          <p:nvPr/>
        </p:nvSpPr>
        <p:spPr>
          <a:xfrm>
            <a:off x="7462426" y="2205229"/>
            <a:ext cx="1384836" cy="3693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屯田兵資料</a:t>
            </a:r>
            <a:endParaRPr kumimoji="1" lang="en-US" altLang="ja-JP" sz="900" dirty="0">
              <a:latin typeface="AR丸ゴシック体E" panose="020F0909000000000000" pitchFamily="49" charset="-128"/>
              <a:ea typeface="AR丸ゴシック体E" panose="020F0909000000000000" pitchFamily="49" charset="-128"/>
            </a:endParaRPr>
          </a:p>
          <a:p>
            <a:r>
              <a:rPr kumimoji="1" lang="zh-TW" altLang="en-US" sz="900" dirty="0">
                <a:latin typeface="AR丸ゴシック体E" panose="020F0909000000000000" pitchFamily="49" charset="-128"/>
                <a:ea typeface="AR丸ゴシック体E" panose="020F0909000000000000" pitchFamily="49" charset="-128"/>
              </a:rPr>
              <a:t>端野町歴史民俗資料館</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86" name="テキスト ボックス 85">
            <a:extLst>
              <a:ext uri="{FF2B5EF4-FFF2-40B4-BE49-F238E27FC236}">
                <a16:creationId xmlns:a16="http://schemas.microsoft.com/office/drawing/2014/main" id="{0C84DA8B-EEEB-3F82-7B16-C34F83CDC046}"/>
              </a:ext>
            </a:extLst>
          </p:cNvPr>
          <p:cNvSpPr txBox="1"/>
          <p:nvPr/>
        </p:nvSpPr>
        <p:spPr>
          <a:xfrm>
            <a:off x="3838356" y="1930304"/>
            <a:ext cx="1231045" cy="3693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北海道遺産</a:t>
            </a:r>
            <a:endParaRPr kumimoji="1" lang="en-US" altLang="ja-JP" sz="900" dirty="0">
              <a:latin typeface="AR丸ゴシック体E" panose="020F0909000000000000" pitchFamily="49" charset="-128"/>
              <a:ea typeface="AR丸ゴシック体E" panose="020F0909000000000000" pitchFamily="49" charset="-128"/>
            </a:endParaRPr>
          </a:p>
          <a:p>
            <a:r>
              <a:rPr kumimoji="1" lang="ja-JP" altLang="en-US" sz="900" dirty="0">
                <a:latin typeface="AR丸ゴシック体E" panose="020F0909000000000000" pitchFamily="49" charset="-128"/>
                <a:ea typeface="AR丸ゴシック体E" panose="020F0909000000000000" pitchFamily="49" charset="-128"/>
              </a:rPr>
              <a:t>ピアソン記念館</a:t>
            </a:r>
          </a:p>
        </p:txBody>
      </p:sp>
      <p:sp>
        <p:nvSpPr>
          <p:cNvPr id="87" name="テキスト ボックス 86">
            <a:extLst>
              <a:ext uri="{FF2B5EF4-FFF2-40B4-BE49-F238E27FC236}">
                <a16:creationId xmlns:a16="http://schemas.microsoft.com/office/drawing/2014/main" id="{F58AA38C-56AF-4DB5-8CA6-3FE351B7785C}"/>
              </a:ext>
            </a:extLst>
          </p:cNvPr>
          <p:cNvSpPr txBox="1"/>
          <p:nvPr/>
        </p:nvSpPr>
        <p:spPr>
          <a:xfrm>
            <a:off x="8638026" y="3391177"/>
            <a:ext cx="1231045" cy="230832"/>
          </a:xfrm>
          <a:prstGeom prst="rect">
            <a:avLst/>
          </a:prstGeom>
          <a:noFill/>
        </p:spPr>
        <p:txBody>
          <a:bodyPr wrap="square" rtlCol="0">
            <a:spAutoFit/>
          </a:bodyPr>
          <a:lstStyle/>
          <a:p>
            <a:r>
              <a:rPr lang="ja-JP" altLang="en-US" sz="900" dirty="0">
                <a:latin typeface="AR丸ゴシック体E" panose="020F0909000000000000" pitchFamily="49" charset="-128"/>
                <a:ea typeface="AR丸ゴシック体E" panose="020F0909000000000000" pitchFamily="49" charset="-128"/>
              </a:rPr>
              <a:t>中央道路開削　鎖塚</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89" name="テキスト ボックス 88">
            <a:extLst>
              <a:ext uri="{FF2B5EF4-FFF2-40B4-BE49-F238E27FC236}">
                <a16:creationId xmlns:a16="http://schemas.microsoft.com/office/drawing/2014/main" id="{D76B2658-9680-EEFB-66F0-EE3B0A033A70}"/>
              </a:ext>
            </a:extLst>
          </p:cNvPr>
          <p:cNvSpPr txBox="1"/>
          <p:nvPr/>
        </p:nvSpPr>
        <p:spPr>
          <a:xfrm>
            <a:off x="4632499" y="6244717"/>
            <a:ext cx="1384836"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屯田兵資料　</a:t>
            </a:r>
            <a:r>
              <a:rPr lang="ja-JP" altLang="en-US" sz="900" dirty="0">
                <a:latin typeface="AR丸ゴシック体E" panose="020F0909000000000000" pitchFamily="49" charset="-128"/>
                <a:ea typeface="AR丸ゴシック体E" panose="020F0909000000000000" pitchFamily="49" charset="-128"/>
              </a:rPr>
              <a:t>信善光寺</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90" name="テキスト ボックス 89">
            <a:extLst>
              <a:ext uri="{FF2B5EF4-FFF2-40B4-BE49-F238E27FC236}">
                <a16:creationId xmlns:a16="http://schemas.microsoft.com/office/drawing/2014/main" id="{793D7053-0B09-3466-17FB-F4D3378481FE}"/>
              </a:ext>
            </a:extLst>
          </p:cNvPr>
          <p:cNvSpPr txBox="1"/>
          <p:nvPr/>
        </p:nvSpPr>
        <p:spPr>
          <a:xfrm>
            <a:off x="4661714" y="4244585"/>
            <a:ext cx="1101672" cy="369332"/>
          </a:xfrm>
          <a:prstGeom prst="rect">
            <a:avLst/>
          </a:prstGeom>
          <a:noFill/>
        </p:spPr>
        <p:txBody>
          <a:bodyPr wrap="square" rtlCol="0">
            <a:spAutoFit/>
          </a:bodyPr>
          <a:lstStyle/>
          <a:p>
            <a:r>
              <a:rPr lang="ja-JP" altLang="en-US" sz="900" dirty="0">
                <a:latin typeface="AR丸ゴシック体E" panose="020F0909000000000000" pitchFamily="49" charset="-128"/>
                <a:ea typeface="AR丸ゴシック体E" panose="020F0909000000000000" pitchFamily="49" charset="-128"/>
              </a:rPr>
              <a:t>近代化産業遺産</a:t>
            </a:r>
            <a:endParaRPr lang="en-US" altLang="ja-JP" sz="900" dirty="0">
              <a:latin typeface="AR丸ゴシック体E" panose="020F0909000000000000" pitchFamily="49" charset="-128"/>
              <a:ea typeface="AR丸ゴシック体E" panose="020F0909000000000000" pitchFamily="49" charset="-128"/>
            </a:endParaRPr>
          </a:p>
          <a:p>
            <a:r>
              <a:rPr kumimoji="1" lang="ja-JP" altLang="en-US" sz="900" dirty="0">
                <a:latin typeface="AR丸ゴシック体E" panose="020F0909000000000000" pitchFamily="49" charset="-128"/>
                <a:ea typeface="AR丸ゴシック体E" panose="020F0909000000000000" pitchFamily="49" charset="-128"/>
              </a:rPr>
              <a:t>ハッカ</a:t>
            </a:r>
            <a:r>
              <a:rPr lang="ja-JP" altLang="en-US" sz="900" dirty="0">
                <a:latin typeface="AR丸ゴシック体E" panose="020F0909000000000000" pitchFamily="49" charset="-128"/>
                <a:ea typeface="AR丸ゴシック体E" panose="020F0909000000000000" pitchFamily="49" charset="-128"/>
              </a:rPr>
              <a:t>記念館</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91" name="テキスト ボックス 90">
            <a:extLst>
              <a:ext uri="{FF2B5EF4-FFF2-40B4-BE49-F238E27FC236}">
                <a16:creationId xmlns:a16="http://schemas.microsoft.com/office/drawing/2014/main" id="{16A01750-C714-14EF-F019-1CD1B0E62E9C}"/>
              </a:ext>
            </a:extLst>
          </p:cNvPr>
          <p:cNvSpPr txBox="1"/>
          <p:nvPr/>
        </p:nvSpPr>
        <p:spPr>
          <a:xfrm>
            <a:off x="2435014" y="2137287"/>
            <a:ext cx="1231045" cy="230832"/>
          </a:xfrm>
          <a:prstGeom prst="rect">
            <a:avLst/>
          </a:prstGeom>
          <a:noFill/>
        </p:spPr>
        <p:txBody>
          <a:bodyPr wrap="square" rtlCol="0">
            <a:spAutoFit/>
          </a:bodyPr>
          <a:lstStyle/>
          <a:p>
            <a:r>
              <a:rPr lang="ja-JP" altLang="en-US" sz="900" dirty="0">
                <a:latin typeface="AR丸ゴシック体E" panose="020F0909000000000000" pitchFamily="49" charset="-128"/>
                <a:ea typeface="AR丸ゴシック体E" panose="020F0909000000000000" pitchFamily="49" charset="-128"/>
              </a:rPr>
              <a:t>金山　北の王鉱山</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92" name="テキスト ボックス 91">
            <a:extLst>
              <a:ext uri="{FF2B5EF4-FFF2-40B4-BE49-F238E27FC236}">
                <a16:creationId xmlns:a16="http://schemas.microsoft.com/office/drawing/2014/main" id="{05121896-E9FA-925D-2906-E536D96D43B9}"/>
              </a:ext>
            </a:extLst>
          </p:cNvPr>
          <p:cNvSpPr txBox="1"/>
          <p:nvPr/>
        </p:nvSpPr>
        <p:spPr>
          <a:xfrm>
            <a:off x="1561285" y="4054840"/>
            <a:ext cx="1231045"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温根湯森林鉄道</a:t>
            </a:r>
          </a:p>
        </p:txBody>
      </p:sp>
      <p:sp>
        <p:nvSpPr>
          <p:cNvPr id="93" name="テキスト ボックス 92">
            <a:extLst>
              <a:ext uri="{FF2B5EF4-FFF2-40B4-BE49-F238E27FC236}">
                <a16:creationId xmlns:a16="http://schemas.microsoft.com/office/drawing/2014/main" id="{50B82B19-CD74-5D3A-23B0-7E3ABDE318C9}"/>
              </a:ext>
            </a:extLst>
          </p:cNvPr>
          <p:cNvSpPr txBox="1"/>
          <p:nvPr/>
        </p:nvSpPr>
        <p:spPr>
          <a:xfrm>
            <a:off x="330240" y="4061976"/>
            <a:ext cx="1231045"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イトムカ水銀鉱山</a:t>
            </a:r>
          </a:p>
        </p:txBody>
      </p:sp>
      <p:sp>
        <p:nvSpPr>
          <p:cNvPr id="94" name="テキスト ボックス 93">
            <a:extLst>
              <a:ext uri="{FF2B5EF4-FFF2-40B4-BE49-F238E27FC236}">
                <a16:creationId xmlns:a16="http://schemas.microsoft.com/office/drawing/2014/main" id="{35060D6E-C884-5CE1-5E13-800E43F69189}"/>
              </a:ext>
            </a:extLst>
          </p:cNvPr>
          <p:cNvSpPr txBox="1"/>
          <p:nvPr/>
        </p:nvSpPr>
        <p:spPr>
          <a:xfrm>
            <a:off x="1027214" y="2159063"/>
            <a:ext cx="1231045"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常紋トンネル慰霊碑</a:t>
            </a:r>
          </a:p>
        </p:txBody>
      </p:sp>
      <p:sp>
        <p:nvSpPr>
          <p:cNvPr id="95" name="テキスト ボックス 94">
            <a:extLst>
              <a:ext uri="{FF2B5EF4-FFF2-40B4-BE49-F238E27FC236}">
                <a16:creationId xmlns:a16="http://schemas.microsoft.com/office/drawing/2014/main" id="{08123A34-A1E5-63A8-6F45-DD08C78B49FE}"/>
              </a:ext>
            </a:extLst>
          </p:cNvPr>
          <p:cNvSpPr txBox="1"/>
          <p:nvPr/>
        </p:nvSpPr>
        <p:spPr>
          <a:xfrm>
            <a:off x="245101" y="5887194"/>
            <a:ext cx="1231045" cy="3693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ふるさと銀河線</a:t>
            </a:r>
            <a:endParaRPr kumimoji="1" lang="en-US" altLang="ja-JP" sz="900" dirty="0">
              <a:latin typeface="AR丸ゴシック体E" panose="020F0909000000000000" pitchFamily="49" charset="-128"/>
              <a:ea typeface="AR丸ゴシック体E" panose="020F0909000000000000" pitchFamily="49" charset="-128"/>
            </a:endParaRPr>
          </a:p>
          <a:p>
            <a:r>
              <a:rPr lang="ja-JP" altLang="en-US" sz="900" dirty="0">
                <a:latin typeface="AR丸ゴシック体E" panose="020F0909000000000000" pitchFamily="49" charset="-128"/>
                <a:ea typeface="AR丸ゴシック体E" panose="020F0909000000000000" pitchFamily="49" charset="-128"/>
              </a:rPr>
              <a:t>りくべつ鉄道</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96" name="テキスト ボックス 95">
            <a:extLst>
              <a:ext uri="{FF2B5EF4-FFF2-40B4-BE49-F238E27FC236}">
                <a16:creationId xmlns:a16="http://schemas.microsoft.com/office/drawing/2014/main" id="{F79B8EE4-920A-939A-EE39-00E747344866}"/>
              </a:ext>
            </a:extLst>
          </p:cNvPr>
          <p:cNvSpPr txBox="1"/>
          <p:nvPr/>
        </p:nvSpPr>
        <p:spPr>
          <a:xfrm>
            <a:off x="1805536" y="6247810"/>
            <a:ext cx="1231045" cy="230832"/>
          </a:xfrm>
          <a:prstGeom prst="rect">
            <a:avLst/>
          </a:prstGeom>
          <a:noFill/>
        </p:spPr>
        <p:txBody>
          <a:bodyPr wrap="square" rtlCol="0">
            <a:spAutoFit/>
          </a:bodyPr>
          <a:lstStyle/>
          <a:p>
            <a:r>
              <a:rPr lang="ja-JP" altLang="en-US" sz="900" dirty="0">
                <a:latin typeface="AR丸ゴシック体E" panose="020F0909000000000000" pitchFamily="49" charset="-128"/>
                <a:ea typeface="AR丸ゴシック体E" panose="020F0909000000000000" pitchFamily="49" charset="-128"/>
              </a:rPr>
              <a:t>置戸</a:t>
            </a:r>
            <a:r>
              <a:rPr kumimoji="1" lang="ja-JP" altLang="en-US" sz="900" dirty="0">
                <a:latin typeface="AR丸ゴシック体E" panose="020F0909000000000000" pitchFamily="49" charset="-128"/>
                <a:ea typeface="AR丸ゴシック体E" panose="020F0909000000000000" pitchFamily="49" charset="-128"/>
              </a:rPr>
              <a:t>森林鉄道</a:t>
            </a:r>
          </a:p>
        </p:txBody>
      </p:sp>
      <p:sp>
        <p:nvSpPr>
          <p:cNvPr id="97" name="テキスト ボックス 96">
            <a:extLst>
              <a:ext uri="{FF2B5EF4-FFF2-40B4-BE49-F238E27FC236}">
                <a16:creationId xmlns:a16="http://schemas.microsoft.com/office/drawing/2014/main" id="{1B945AE9-842D-613A-3939-12BDD1DA1153}"/>
              </a:ext>
            </a:extLst>
          </p:cNvPr>
          <p:cNvSpPr txBox="1"/>
          <p:nvPr/>
        </p:nvSpPr>
        <p:spPr>
          <a:xfrm>
            <a:off x="5038078" y="1938511"/>
            <a:ext cx="1231045" cy="369332"/>
          </a:xfrm>
          <a:prstGeom prst="rect">
            <a:avLst/>
          </a:prstGeom>
          <a:noFill/>
        </p:spPr>
        <p:txBody>
          <a:bodyPr wrap="square" rtlCol="0">
            <a:spAutoFit/>
          </a:bodyPr>
          <a:lstStyle/>
          <a:p>
            <a:r>
              <a:rPr lang="ja-JP" altLang="en-US" sz="900" dirty="0">
                <a:latin typeface="AR丸ゴシック体E" panose="020F0909000000000000" pitchFamily="49" charset="-128"/>
                <a:ea typeface="AR丸ゴシック体E" panose="020F0909000000000000" pitchFamily="49" charset="-128"/>
              </a:rPr>
              <a:t>自由民権運動</a:t>
            </a:r>
            <a:endParaRPr kumimoji="1" lang="en-US" altLang="ja-JP" sz="900" dirty="0">
              <a:latin typeface="AR丸ゴシック体E" panose="020F0909000000000000" pitchFamily="49" charset="-128"/>
              <a:ea typeface="AR丸ゴシック体E" panose="020F0909000000000000" pitchFamily="49" charset="-128"/>
            </a:endParaRPr>
          </a:p>
          <a:p>
            <a:r>
              <a:rPr lang="ja-JP" altLang="en-US" sz="900" dirty="0">
                <a:latin typeface="AR丸ゴシック体E" panose="020F0909000000000000" pitchFamily="49" charset="-128"/>
                <a:ea typeface="AR丸ゴシック体E" panose="020F0909000000000000" pitchFamily="49" charset="-128"/>
              </a:rPr>
              <a:t>井上伝蔵　没地</a:t>
            </a:r>
            <a:endParaRPr kumimoji="1" lang="ja-JP" altLang="en-US" sz="900" dirty="0">
              <a:latin typeface="AR丸ゴシック体E" panose="020F0909000000000000" pitchFamily="49" charset="-128"/>
              <a:ea typeface="AR丸ゴシック体E" panose="020F0909000000000000" pitchFamily="49" charset="-128"/>
            </a:endParaRPr>
          </a:p>
        </p:txBody>
      </p:sp>
      <p:sp>
        <p:nvSpPr>
          <p:cNvPr id="100" name="テキスト ボックス 99">
            <a:extLst>
              <a:ext uri="{FF2B5EF4-FFF2-40B4-BE49-F238E27FC236}">
                <a16:creationId xmlns:a16="http://schemas.microsoft.com/office/drawing/2014/main" id="{14EC7C13-107C-652E-CC55-8DBFC81D9443}"/>
              </a:ext>
            </a:extLst>
          </p:cNvPr>
          <p:cNvSpPr txBox="1"/>
          <p:nvPr/>
        </p:nvSpPr>
        <p:spPr>
          <a:xfrm>
            <a:off x="9772944" y="1354284"/>
            <a:ext cx="1996942" cy="2400657"/>
          </a:xfrm>
          <a:prstGeom prst="rect">
            <a:avLst/>
          </a:prstGeom>
          <a:noFill/>
        </p:spPr>
        <p:txBody>
          <a:bodyPr wrap="square" rtlCol="0">
            <a:spAutoFit/>
          </a:bodyPr>
          <a:lstStyle/>
          <a:p>
            <a:r>
              <a:rPr kumimoji="1" lang="ja-JP" altLang="en-US" sz="1000" dirty="0"/>
              <a:t>・オホーツク地域が歴史上重要</a:t>
            </a:r>
            <a:endParaRPr kumimoji="1" lang="en-US" altLang="ja-JP" sz="1000" dirty="0"/>
          </a:p>
          <a:p>
            <a:r>
              <a:rPr lang="ja-JP" altLang="en-US" sz="1000" dirty="0"/>
              <a:t>　</a:t>
            </a:r>
            <a:r>
              <a:rPr kumimoji="1" lang="ja-JP" altLang="en-US" sz="1000" dirty="0"/>
              <a:t>な意味を持つのは、「オホー</a:t>
            </a:r>
            <a:endParaRPr kumimoji="1" lang="en-US" altLang="ja-JP" sz="1000" dirty="0"/>
          </a:p>
          <a:p>
            <a:r>
              <a:rPr lang="ja-JP" altLang="en-US" sz="1000" dirty="0"/>
              <a:t>　</a:t>
            </a:r>
            <a:r>
              <a:rPr kumimoji="1" lang="ja-JP" altLang="en-US" sz="1000" dirty="0"/>
              <a:t>ツク文化」の時代と明治から</a:t>
            </a:r>
            <a:endParaRPr kumimoji="1" lang="en-US" altLang="ja-JP" sz="1000" dirty="0"/>
          </a:p>
          <a:p>
            <a:r>
              <a:rPr lang="ja-JP" altLang="en-US" sz="1000" dirty="0"/>
              <a:t>　</a:t>
            </a:r>
            <a:r>
              <a:rPr kumimoji="1" lang="ja-JP" altLang="en-US" sz="1000" dirty="0"/>
              <a:t>戦後経済成長期までの</a:t>
            </a:r>
            <a:r>
              <a:rPr kumimoji="1" lang="en-US" altLang="ja-JP" sz="1000" dirty="0"/>
              <a:t>2</a:t>
            </a:r>
            <a:r>
              <a:rPr kumimoji="1" lang="ja-JP" altLang="en-US" sz="1000" dirty="0"/>
              <a:t>つの</a:t>
            </a:r>
            <a:endParaRPr kumimoji="1" lang="en-US" altLang="ja-JP" sz="1000" dirty="0"/>
          </a:p>
          <a:p>
            <a:r>
              <a:rPr lang="ja-JP" altLang="en-US" sz="1000" dirty="0"/>
              <a:t>　</a:t>
            </a:r>
            <a:r>
              <a:rPr kumimoji="1" lang="ja-JP" altLang="en-US" sz="1000" dirty="0"/>
              <a:t>時代といえる。</a:t>
            </a:r>
            <a:endParaRPr kumimoji="1" lang="en-US" altLang="ja-JP" sz="1000" dirty="0"/>
          </a:p>
          <a:p>
            <a:r>
              <a:rPr lang="ja-JP" altLang="en-US" sz="1000" dirty="0"/>
              <a:t>・「オホーツク文化」の時代は</a:t>
            </a:r>
            <a:endParaRPr lang="en-US" altLang="ja-JP" sz="1000" dirty="0"/>
          </a:p>
          <a:p>
            <a:r>
              <a:rPr lang="ja-JP" altLang="en-US" sz="1000" dirty="0"/>
              <a:t>　北方諸民族との交流と交易の</a:t>
            </a:r>
            <a:endParaRPr lang="en-US" altLang="ja-JP" sz="1000" dirty="0"/>
          </a:p>
          <a:p>
            <a:r>
              <a:rPr lang="ja-JP" altLang="en-US" sz="1000" dirty="0"/>
              <a:t>　時代であり、そこで培われた</a:t>
            </a:r>
            <a:endParaRPr lang="en-US" altLang="ja-JP" sz="1000" dirty="0"/>
          </a:p>
          <a:p>
            <a:r>
              <a:rPr lang="ja-JP" altLang="en-US" sz="1000" dirty="0"/>
              <a:t>　自然観・世界観はこれに続く</a:t>
            </a:r>
            <a:endParaRPr lang="en-US" altLang="ja-JP" sz="1000" dirty="0"/>
          </a:p>
          <a:p>
            <a:r>
              <a:rPr lang="ja-JP" altLang="en-US" sz="1000" dirty="0"/>
              <a:t>　アイヌ民族に継承され、現代</a:t>
            </a:r>
            <a:endParaRPr lang="en-US" altLang="ja-JP" sz="1000" dirty="0"/>
          </a:p>
          <a:p>
            <a:r>
              <a:rPr lang="ja-JP" altLang="en-US" sz="1000" dirty="0"/>
              <a:t>　社会が抱える危機への警鐘を</a:t>
            </a:r>
            <a:endParaRPr lang="en-US" altLang="ja-JP" sz="1000" dirty="0"/>
          </a:p>
          <a:p>
            <a:r>
              <a:rPr lang="ja-JP" altLang="en-US" sz="1000" dirty="0"/>
              <a:t>　伝えものでもある。</a:t>
            </a:r>
            <a:endParaRPr lang="en-US" altLang="ja-JP" sz="1000" dirty="0"/>
          </a:p>
          <a:p>
            <a:r>
              <a:rPr lang="ja-JP" altLang="en-US" sz="1000" dirty="0"/>
              <a:t>・昭和</a:t>
            </a:r>
            <a:r>
              <a:rPr lang="en-US" altLang="ja-JP" sz="1000" dirty="0"/>
              <a:t>100</a:t>
            </a:r>
            <a:r>
              <a:rPr lang="ja-JP" altLang="en-US" sz="1000" dirty="0"/>
              <a:t>年、明治から</a:t>
            </a:r>
            <a:r>
              <a:rPr lang="en-US" altLang="ja-JP" sz="1000" dirty="0"/>
              <a:t>160</a:t>
            </a:r>
            <a:r>
              <a:rPr lang="ja-JP" altLang="en-US" sz="1000" dirty="0"/>
              <a:t>年</a:t>
            </a:r>
            <a:endParaRPr lang="en-US" altLang="ja-JP" sz="1000" dirty="0"/>
          </a:p>
          <a:p>
            <a:r>
              <a:rPr lang="ja-JP" altLang="en-US" sz="1000" dirty="0"/>
              <a:t>　を経ようとする今、北海道は</a:t>
            </a:r>
            <a:endParaRPr lang="en-US" altLang="ja-JP" sz="1000" dirty="0"/>
          </a:p>
          <a:p>
            <a:r>
              <a:rPr lang="ja-JP" altLang="en-US" sz="1000" dirty="0"/>
              <a:t>　歴史を語る時を迎えている。</a:t>
            </a:r>
            <a:endParaRPr kumimoji="1" lang="ja-JP" altLang="en-US" sz="1000" dirty="0"/>
          </a:p>
        </p:txBody>
      </p:sp>
      <p:sp>
        <p:nvSpPr>
          <p:cNvPr id="101" name="テキスト ボックス 100">
            <a:extLst>
              <a:ext uri="{FF2B5EF4-FFF2-40B4-BE49-F238E27FC236}">
                <a16:creationId xmlns:a16="http://schemas.microsoft.com/office/drawing/2014/main" id="{E547F897-F1D9-900B-9A46-E56BC8E78880}"/>
              </a:ext>
            </a:extLst>
          </p:cNvPr>
          <p:cNvSpPr txBox="1"/>
          <p:nvPr/>
        </p:nvSpPr>
        <p:spPr>
          <a:xfrm>
            <a:off x="5987262" y="3705464"/>
            <a:ext cx="5959633" cy="2400657"/>
          </a:xfrm>
          <a:prstGeom prst="rect">
            <a:avLst/>
          </a:prstGeom>
          <a:noFill/>
        </p:spPr>
        <p:txBody>
          <a:bodyPr wrap="square" rtlCol="0">
            <a:spAutoFit/>
          </a:bodyPr>
          <a:lstStyle/>
          <a:p>
            <a:r>
              <a:rPr kumimoji="1" lang="ja-JP" altLang="en-US" sz="1000" b="1" dirty="0"/>
              <a:t>・</a:t>
            </a:r>
            <a:r>
              <a:rPr kumimoji="1" lang="ja-JP" altLang="en-US" sz="1000" b="1" dirty="0">
                <a:solidFill>
                  <a:srgbClr val="196B24"/>
                </a:solidFill>
              </a:rPr>
              <a:t>北海道の歴史を語ることは、明治維新以後の日本の近代化の意味を裏側から解き明かすことであり、近代化の明暗交々の諸相を「リアルな事実」として記憶し記録する最後の機会でもある。</a:t>
            </a:r>
            <a:endParaRPr kumimoji="1" lang="en-US" altLang="ja-JP" sz="1000" b="1" dirty="0">
              <a:solidFill>
                <a:srgbClr val="196B24"/>
              </a:solidFill>
            </a:endParaRPr>
          </a:p>
          <a:p>
            <a:r>
              <a:rPr lang="ja-JP" altLang="en-US" sz="1000" b="1" dirty="0"/>
              <a:t>　</a:t>
            </a:r>
            <a:r>
              <a:rPr lang="ja-JP" altLang="en-US" sz="1000" dirty="0"/>
              <a:t>今日、様々に「</a:t>
            </a:r>
            <a:r>
              <a:rPr kumimoji="1" lang="ja-JP" altLang="en-US" sz="1000" dirty="0"/>
              <a:t>近代化遺産」が注目され、観光に取り組まれる理由と意義がここにある。</a:t>
            </a:r>
            <a:endParaRPr kumimoji="1" lang="en-US" altLang="ja-JP" sz="1000" dirty="0"/>
          </a:p>
          <a:p>
            <a:r>
              <a:rPr lang="ja-JP" altLang="en-US" sz="1000" dirty="0"/>
              <a:t>・オホーツクの近代化には特化したいくつかのテーマがある。率先して入植開墾にあたったキリ</a:t>
            </a:r>
            <a:endParaRPr lang="en-US" altLang="ja-JP" sz="1000" dirty="0"/>
          </a:p>
          <a:p>
            <a:r>
              <a:rPr lang="ja-JP" altLang="en-US" sz="1000" dirty="0"/>
              <a:t>　スト者の存在（野付牛、遠軽、佐呂間）、官行斫伐によって地域最大産業となった林業、オ</a:t>
            </a:r>
            <a:endParaRPr lang="en-US" altLang="ja-JP" sz="1000" dirty="0"/>
          </a:p>
          <a:p>
            <a:r>
              <a:rPr lang="ja-JP" altLang="en-US" sz="1000" dirty="0"/>
              <a:t>　ホーツク各地に存在した金山・鉱山、林材や鉱物輸送のためにオホーツク中に敷設された鉄道</a:t>
            </a:r>
            <a:endParaRPr lang="en-US" altLang="ja-JP" sz="1000" dirty="0"/>
          </a:p>
          <a:p>
            <a:r>
              <a:rPr lang="ja-JP" altLang="en-US" sz="1000" dirty="0"/>
              <a:t>　軌道などである。これらの素材はオホーツクに広範に存在し、一つのテーマによる広域観光が</a:t>
            </a:r>
            <a:endParaRPr lang="en-US" altLang="ja-JP" sz="1000" dirty="0"/>
          </a:p>
          <a:p>
            <a:r>
              <a:rPr lang="ja-JP" altLang="en-US" sz="1000" dirty="0"/>
              <a:t>　可能になる。</a:t>
            </a:r>
            <a:endParaRPr lang="en-US" altLang="ja-JP" sz="1000" dirty="0"/>
          </a:p>
          <a:p>
            <a:r>
              <a:rPr lang="ja-JP" altLang="en-US" sz="1000" dirty="0"/>
              <a:t>・問題は、各所にある遺産や記憶を残し記録し伝えようとする主体が組織されていないことであ</a:t>
            </a:r>
            <a:endParaRPr lang="en-US" altLang="ja-JP" sz="1000" dirty="0"/>
          </a:p>
          <a:p>
            <a:r>
              <a:rPr lang="ja-JP" altLang="en-US" sz="1000" dirty="0"/>
              <a:t>　り、</a:t>
            </a:r>
            <a:r>
              <a:rPr kumimoji="1" lang="ja-JP" altLang="en-US" sz="1000" dirty="0"/>
              <a:t>「林・鉱・鉄」をテーマに</a:t>
            </a:r>
            <a:r>
              <a:rPr kumimoji="1" lang="ja-JP" altLang="en-US" sz="1000" b="1" dirty="0"/>
              <a:t>遺産観光のオホーツクネットワーク</a:t>
            </a:r>
            <a:r>
              <a:rPr kumimoji="1" lang="ja-JP" altLang="en-US" sz="1000" dirty="0"/>
              <a:t>を形成する。</a:t>
            </a:r>
            <a:endParaRPr kumimoji="1" lang="en-US" altLang="ja-JP" sz="1000" dirty="0"/>
          </a:p>
          <a:p>
            <a:r>
              <a:rPr lang="ja-JP" altLang="en-US" sz="1000" dirty="0"/>
              <a:t>・北見とその周辺の近代化遺産・産業遺産の</a:t>
            </a:r>
            <a:r>
              <a:rPr lang="ja-JP" altLang="en-US" sz="1000" b="1" dirty="0"/>
              <a:t>モデルガイドツアーの造成から、観光</a:t>
            </a:r>
            <a:r>
              <a:rPr lang="en-US" altLang="ja-JP" sz="1000" b="1" dirty="0" err="1"/>
              <a:t>MaaS</a:t>
            </a:r>
            <a:r>
              <a:rPr lang="ja-JP" altLang="en-US" sz="1000" b="1" dirty="0"/>
              <a:t>を運営す　　</a:t>
            </a:r>
            <a:endParaRPr lang="en-US" altLang="ja-JP" sz="1000" b="1" dirty="0"/>
          </a:p>
          <a:p>
            <a:r>
              <a:rPr lang="ja-JP" altLang="en-US" sz="1000" b="1" dirty="0"/>
              <a:t>　るプラットホーマーの創設へ</a:t>
            </a:r>
            <a:r>
              <a:rPr lang="ja-JP" altLang="en-US" sz="1000" dirty="0"/>
              <a:t>つなぐ。</a:t>
            </a:r>
            <a:endParaRPr lang="en-US" altLang="ja-JP" sz="1000" dirty="0"/>
          </a:p>
          <a:p>
            <a:endParaRPr lang="en-US" altLang="ja-JP" sz="1000" dirty="0"/>
          </a:p>
          <a:p>
            <a:r>
              <a:rPr kumimoji="1" lang="ja-JP" altLang="en-US" sz="1000" dirty="0">
                <a:solidFill>
                  <a:srgbClr val="FF0000"/>
                </a:solidFill>
              </a:rPr>
              <a:t>・</a:t>
            </a:r>
            <a:r>
              <a:rPr kumimoji="1" lang="ja-JP" altLang="en-US" sz="1000" b="1" dirty="0">
                <a:solidFill>
                  <a:srgbClr val="FF0000"/>
                </a:solidFill>
                <a:latin typeface="AR P丸ゴシック体M" panose="020F0600000000000000" pitchFamily="50" charset="-128"/>
                <a:ea typeface="AR P丸ゴシック体M" panose="020F0600000000000000" pitchFamily="50" charset="-128"/>
              </a:rPr>
              <a:t>北見市内の近代化遺産・産業遺産等をめぐるための</a:t>
            </a:r>
            <a:endParaRPr kumimoji="1" lang="en-US" altLang="ja-JP" sz="1000" b="1" dirty="0">
              <a:solidFill>
                <a:srgbClr val="FF0000"/>
              </a:solidFill>
              <a:latin typeface="AR P丸ゴシック体M" panose="020F0600000000000000" pitchFamily="50" charset="-128"/>
              <a:ea typeface="AR P丸ゴシック体M" panose="020F0600000000000000" pitchFamily="50" charset="-128"/>
            </a:endParaRPr>
          </a:p>
          <a:p>
            <a:r>
              <a:rPr lang="ja-JP" altLang="en-US" sz="1000" b="1" dirty="0">
                <a:solidFill>
                  <a:srgbClr val="FF0000"/>
                </a:solidFill>
                <a:latin typeface="AR P丸ゴシック体M" panose="020F0600000000000000" pitchFamily="50" charset="-128"/>
                <a:ea typeface="AR P丸ゴシック体M" panose="020F0600000000000000" pitchFamily="50" charset="-128"/>
              </a:rPr>
              <a:t>　</a:t>
            </a:r>
            <a:r>
              <a:rPr kumimoji="1" lang="ja-JP" altLang="en-US" sz="1000" b="1" dirty="0">
                <a:solidFill>
                  <a:srgbClr val="FF0000"/>
                </a:solidFill>
                <a:latin typeface="AR P丸ゴシック体M" panose="020F0600000000000000" pitchFamily="50" charset="-128"/>
                <a:ea typeface="AR P丸ゴシック体M" panose="020F0600000000000000" pitchFamily="50" charset="-128"/>
              </a:rPr>
              <a:t>「観光デマンドバス」の運行</a:t>
            </a:r>
          </a:p>
        </p:txBody>
      </p:sp>
      <p:pic>
        <p:nvPicPr>
          <p:cNvPr id="105" name="図 104" descr="家の前に座っている&#10;&#10;AI によって生成されたコンテンツは間違っている可能性があります。">
            <a:extLst>
              <a:ext uri="{FF2B5EF4-FFF2-40B4-BE49-F238E27FC236}">
                <a16:creationId xmlns:a16="http://schemas.microsoft.com/office/drawing/2014/main" id="{DC429BF1-0F44-50F0-8A37-95B5D91978E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718483" y="3627343"/>
            <a:ext cx="881038" cy="566382"/>
          </a:xfrm>
          <a:prstGeom prst="rect">
            <a:avLst/>
          </a:prstGeom>
        </p:spPr>
      </p:pic>
      <p:sp>
        <p:nvSpPr>
          <p:cNvPr id="106" name="テキスト ボックス 105">
            <a:extLst>
              <a:ext uri="{FF2B5EF4-FFF2-40B4-BE49-F238E27FC236}">
                <a16:creationId xmlns:a16="http://schemas.microsoft.com/office/drawing/2014/main" id="{28D6272D-4E60-7E75-325D-3EE6C31BF260}"/>
              </a:ext>
            </a:extLst>
          </p:cNvPr>
          <p:cNvSpPr txBox="1"/>
          <p:nvPr/>
        </p:nvSpPr>
        <p:spPr>
          <a:xfrm>
            <a:off x="2665268" y="4166151"/>
            <a:ext cx="1046479" cy="230832"/>
          </a:xfrm>
          <a:prstGeom prst="rect">
            <a:avLst/>
          </a:prstGeom>
          <a:noFill/>
        </p:spPr>
        <p:txBody>
          <a:bodyPr wrap="square" rtlCol="0">
            <a:spAutoFit/>
          </a:bodyPr>
          <a:lstStyle/>
          <a:p>
            <a:r>
              <a:rPr kumimoji="1" lang="ja-JP" altLang="en-US" sz="900" dirty="0">
                <a:latin typeface="AR丸ゴシック体E" panose="020F0909000000000000" pitchFamily="49" charset="-128"/>
                <a:ea typeface="AR丸ゴシック体E" panose="020F0909000000000000" pitchFamily="49" charset="-128"/>
              </a:rPr>
              <a:t>数々の木工場跡</a:t>
            </a:r>
          </a:p>
        </p:txBody>
      </p:sp>
      <p:pic>
        <p:nvPicPr>
          <p:cNvPr id="108" name="図 107" descr="アイコン&#10;&#10;AI によって生成されたコンテンツは間違っている可能性があります。">
            <a:extLst>
              <a:ext uri="{FF2B5EF4-FFF2-40B4-BE49-F238E27FC236}">
                <a16:creationId xmlns:a16="http://schemas.microsoft.com/office/drawing/2014/main" id="{5EBB9A6B-9134-5870-F640-EA516F2D8EA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191294" y="5275549"/>
            <a:ext cx="2328852" cy="1365080"/>
          </a:xfrm>
          <a:prstGeom prst="rect">
            <a:avLst/>
          </a:prstGeom>
        </p:spPr>
      </p:pic>
    </p:spTree>
    <p:extLst>
      <p:ext uri="{BB962C8B-B14F-4D97-AF65-F5344CB8AC3E}">
        <p14:creationId xmlns:p14="http://schemas.microsoft.com/office/powerpoint/2010/main" val="23281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テキスト, 新聞, トラック, ボックス が含まれている画像&#10;&#10;AI によって生成されたコンテンツは間違っている可能性があります。">
            <a:extLst>
              <a:ext uri="{FF2B5EF4-FFF2-40B4-BE49-F238E27FC236}">
                <a16:creationId xmlns:a16="http://schemas.microsoft.com/office/drawing/2014/main" id="{12B9E837-CC64-7D54-487D-C2B1873EF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505" y="256822"/>
            <a:ext cx="2819602" cy="3916115"/>
          </a:xfrm>
          <a:prstGeom prst="rect">
            <a:avLst/>
          </a:prstGeom>
        </p:spPr>
      </p:pic>
      <p:pic>
        <p:nvPicPr>
          <p:cNvPr id="7" name="図 6" descr="マップ&#10;&#10;AI によって生成されたコンテンツは間違っている可能性があります。">
            <a:extLst>
              <a:ext uri="{FF2B5EF4-FFF2-40B4-BE49-F238E27FC236}">
                <a16:creationId xmlns:a16="http://schemas.microsoft.com/office/drawing/2014/main" id="{569E82AF-2DB7-3A57-1A7C-D46DD7A059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05" y="4172937"/>
            <a:ext cx="2814570" cy="1811303"/>
          </a:xfrm>
          <a:prstGeom prst="rect">
            <a:avLst/>
          </a:prstGeom>
        </p:spPr>
      </p:pic>
      <p:pic>
        <p:nvPicPr>
          <p:cNvPr id="11" name="図 10" descr="Web サイト&#10;&#10;AI によって生成されたコンテンツは間違っている可能性があります。">
            <a:extLst>
              <a:ext uri="{FF2B5EF4-FFF2-40B4-BE49-F238E27FC236}">
                <a16:creationId xmlns:a16="http://schemas.microsoft.com/office/drawing/2014/main" id="{CF10384A-A5CD-8A07-CE54-5A58FF3F5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8744" y="256822"/>
            <a:ext cx="2006740" cy="2849571"/>
          </a:xfrm>
          <a:prstGeom prst="rect">
            <a:avLst/>
          </a:prstGeom>
        </p:spPr>
      </p:pic>
      <p:pic>
        <p:nvPicPr>
          <p:cNvPr id="13" name="図 12" descr="グラフィカル ユーザー インターフェイス&#10;&#10;AI によって生成されたコンテンツは間違っている可能性があります。">
            <a:extLst>
              <a:ext uri="{FF2B5EF4-FFF2-40B4-BE49-F238E27FC236}">
                <a16:creationId xmlns:a16="http://schemas.microsoft.com/office/drawing/2014/main" id="{9785538D-AA0F-4E47-EA52-23EB9E1E65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8744" y="3170500"/>
            <a:ext cx="2006740" cy="2836193"/>
          </a:xfrm>
          <a:prstGeom prst="rect">
            <a:avLst/>
          </a:prstGeom>
        </p:spPr>
      </p:pic>
      <p:pic>
        <p:nvPicPr>
          <p:cNvPr id="15" name="図 14" descr="テキスト&#10;&#10;AI によって生成されたコンテンツは間違っている可能性があります。">
            <a:extLst>
              <a:ext uri="{FF2B5EF4-FFF2-40B4-BE49-F238E27FC236}">
                <a16:creationId xmlns:a16="http://schemas.microsoft.com/office/drawing/2014/main" id="{6C2BB535-A546-FFB7-A6F9-01D70BE6DB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2121" y="256822"/>
            <a:ext cx="4056735" cy="2235712"/>
          </a:xfrm>
          <a:prstGeom prst="rect">
            <a:avLst/>
          </a:prstGeom>
        </p:spPr>
      </p:pic>
      <p:pic>
        <p:nvPicPr>
          <p:cNvPr id="17" name="図 16" descr="ダイアグラム&#10;&#10;AI によって生成されたコンテンツは間違っている可能性があります。">
            <a:extLst>
              <a:ext uri="{FF2B5EF4-FFF2-40B4-BE49-F238E27FC236}">
                <a16:creationId xmlns:a16="http://schemas.microsoft.com/office/drawing/2014/main" id="{A7470BCE-E25A-0BCC-D03B-8B78C7FDD3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8161" y="2104797"/>
            <a:ext cx="5252720" cy="3948295"/>
          </a:xfrm>
          <a:prstGeom prst="rect">
            <a:avLst/>
          </a:prstGeom>
        </p:spPr>
      </p:pic>
      <p:sp>
        <p:nvSpPr>
          <p:cNvPr id="19" name="テキスト ボックス 18">
            <a:extLst>
              <a:ext uri="{FF2B5EF4-FFF2-40B4-BE49-F238E27FC236}">
                <a16:creationId xmlns:a16="http://schemas.microsoft.com/office/drawing/2014/main" id="{D993D8A2-38CC-55E2-C7F8-99CF9974AF8E}"/>
              </a:ext>
            </a:extLst>
          </p:cNvPr>
          <p:cNvSpPr txBox="1"/>
          <p:nvPr/>
        </p:nvSpPr>
        <p:spPr>
          <a:xfrm>
            <a:off x="8631174" y="1704687"/>
            <a:ext cx="281960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ひがし北海道トラベルラボ</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一般社団法人 ひがし北海道自然美への道</a:t>
            </a:r>
            <a:r>
              <a:rPr kumimoji="1" lang="en-US" altLang="ja-JP" sz="10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DMO</a:t>
            </a:r>
            <a:endParaRPr kumimoji="1" lang="ja-JP" altLang="en-US" sz="10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p:txBody>
      </p:sp>
    </p:spTree>
    <p:extLst>
      <p:ext uri="{BB962C8B-B14F-4D97-AF65-F5344CB8AC3E}">
        <p14:creationId xmlns:p14="http://schemas.microsoft.com/office/powerpoint/2010/main" val="229486679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7265</TotalTime>
  <Words>5086</Words>
  <Application>Microsoft Office PowerPoint</Application>
  <PresentationFormat>ワイド画面</PresentationFormat>
  <Paragraphs>333</Paragraphs>
  <Slides>20</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20</vt:i4>
      </vt:variant>
    </vt:vector>
  </HeadingPairs>
  <TitlesOfParts>
    <vt:vector size="30" baseType="lpstr">
      <vt:lpstr>AR P丸ゴシック体E</vt:lpstr>
      <vt:lpstr>AR P丸ゴシック体M</vt:lpstr>
      <vt:lpstr>AR丸ゴシック体E</vt:lpstr>
      <vt:lpstr>新細明體</vt:lpstr>
      <vt:lpstr>メイリオ</vt:lpstr>
      <vt:lpstr>游ゴシック</vt:lpstr>
      <vt:lpstr>游ゴシック Light</vt:lpstr>
      <vt:lpstr>游明朝</vt:lpstr>
      <vt:lpstr>Arial</vt:lpstr>
      <vt:lpstr>Office テーマ</vt:lpstr>
      <vt:lpstr>JＲ北海道の路線問題が提起していること</vt:lpstr>
      <vt:lpstr>石北沿線ふるさとネットワークの歴史ーふるさと銀河線の存続運動から、今日までー</vt:lpstr>
      <vt:lpstr>ふるさと銀河線の存続運動、沿線応援活動からの教訓ー　　　　　　　　　　　ー</vt:lpstr>
      <vt:lpstr>JR北海道の上下分離「国全体の問題として考える」（道新「石破前首相インタビュー」）から抜粋 </vt:lpstr>
      <vt:lpstr>地方鉄道を残すために必要な3つの事ー1つの前提と2つの課題ー</vt:lpstr>
      <vt:lpstr>廃線問題に直面する全国の地方鉄道ー鉄道「第3の時代」がもたらしているものー</vt:lpstr>
      <vt:lpstr>国の鉄道政策の現在地点①ー活性化再生法では「第3の時代」は担えないー</vt:lpstr>
      <vt:lpstr>PowerPoint プレゼンテーション</vt:lpstr>
      <vt:lpstr>PowerPoint プレゼンテーション</vt:lpstr>
      <vt:lpstr>PowerPoint プレゼンテーション</vt:lpstr>
      <vt:lpstr>北海道の鉄道路線問題ー上下分離の導入は「待ったなし」の課題ー</vt:lpstr>
      <vt:lpstr>創生戦略（観光立国北海道）とリンクさせない北海道の存廃議論</vt:lpstr>
      <vt:lpstr>鉄道運行が地域経済のもたらしている波及効果ー黄色三線区のシミュレーションー</vt:lpstr>
      <vt:lpstr>黄色線区が道内観光を支えているー都市間移動とされる石北線も三人に一人は観光客ー</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進一 長南</dc:creator>
  <cp:lastModifiedBy>進一 長南</cp:lastModifiedBy>
  <cp:revision>7</cp:revision>
  <cp:lastPrinted>2026-09-14T07:19:58Z</cp:lastPrinted>
  <dcterms:created xsi:type="dcterms:W3CDTF">2025-12-08T00:59:00Z</dcterms:created>
  <dcterms:modified xsi:type="dcterms:W3CDTF">2026-09-14T07:21:08Z</dcterms:modified>
</cp:coreProperties>
</file>